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 id="270" r:id="rId16"/>
    <p:sldId id="271" r:id="rId17"/>
    <p:sldId id="272" r:id="rId18"/>
    <p:sldId id="273" r:id="rId19"/>
    <p:sldId id="274" r:id="rId20"/>
    <p:sldId id="281" r:id="rId21"/>
    <p:sldId id="275" r:id="rId22"/>
    <p:sldId id="276" r:id="rId23"/>
    <p:sldId id="277" r:id="rId24"/>
    <p:sldId id="278" r:id="rId25"/>
    <p:sldId id="279" r:id="rId26"/>
    <p:sldId id="280" r:id="rId27"/>
    <p:sldId id="282" r:id="rId2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1pPr>
    <a:lvl2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2pPr>
    <a:lvl3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3pPr>
    <a:lvl4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4pPr>
    <a:lvl5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5pPr>
    <a:lvl6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6pPr>
    <a:lvl7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7pPr>
    <a:lvl8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8pPr>
    <a:lvl9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BB53"/>
    <a:srgbClr val="34A5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77" d="100"/>
          <a:sy n="77" d="100"/>
        </p:scale>
        <p:origin x="16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9085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956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bg>
      <p:bgPr>
        <a:solidFill>
          <a:srgbClr val="222222"/>
        </a:solidFill>
        <a:effectLst/>
      </p:bgPr>
    </p:bg>
    <p:spTree>
      <p:nvGrpSpPr>
        <p:cNvPr id="1" name=""/>
        <p:cNvGrpSpPr/>
        <p:nvPr/>
      </p:nvGrpSpPr>
      <p:grpSpPr>
        <a:xfrm>
          <a:off x="0" y="0"/>
          <a:ext cx="0" cy="0"/>
          <a:chOff x="0" y="0"/>
          <a:chExt cx="0" cy="0"/>
        </a:xfrm>
      </p:grpSpPr>
      <p:sp>
        <p:nvSpPr>
          <p:cNvPr id="12" name="Line"/>
          <p:cNvSpPr/>
          <p:nvPr/>
        </p:nvSpPr>
        <p:spPr>
          <a:xfrm flipV="1">
            <a:off x="406400" y="6140894"/>
            <a:ext cx="12192000" cy="263"/>
          </a:xfrm>
          <a:prstGeom prst="line">
            <a:avLst/>
          </a:prstGeom>
          <a:ln w="889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3" name="Title Text"/>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Title Text</a:t>
            </a:r>
          </a:p>
        </p:txBody>
      </p:sp>
      <p:sp>
        <p:nvSpPr>
          <p:cNvPr id="14" name="Body Level One…"/>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ullets">
    <p:bg>
      <p:bgPr>
        <a:solidFill>
          <a:srgbClr val="222222"/>
        </a:solidFill>
        <a:effectLst/>
      </p:bgPr>
    </p:bg>
    <p:spTree>
      <p:nvGrpSpPr>
        <p:cNvPr id="1" name=""/>
        <p:cNvGrpSpPr/>
        <p:nvPr/>
      </p:nvGrpSpPr>
      <p:grpSpPr>
        <a:xfrm>
          <a:off x="0" y="0"/>
          <a:ext cx="0" cy="0"/>
          <a:chOff x="0" y="0"/>
          <a:chExt cx="0" cy="0"/>
        </a:xfrm>
      </p:grpSpPr>
      <p:sp>
        <p:nvSpPr>
          <p:cNvPr id="105" name="Line"/>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06" name="Tex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107"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3 Up">
    <p:bg>
      <p:bgPr>
        <a:solidFill>
          <a:srgbClr val="222222"/>
        </a:solidFill>
        <a:effectLst/>
      </p:bgPr>
    </p:bg>
    <p:spTree>
      <p:nvGrpSpPr>
        <p:cNvPr id="1" name=""/>
        <p:cNvGrpSpPr/>
        <p:nvPr/>
      </p:nvGrpSpPr>
      <p:grpSpPr>
        <a:xfrm>
          <a:off x="0" y="0"/>
          <a:ext cx="0" cy="0"/>
          <a:chOff x="0" y="0"/>
          <a:chExt cx="0" cy="0"/>
        </a:xfrm>
      </p:grpSpPr>
      <p:sp>
        <p:nvSpPr>
          <p:cNvPr id="115" name="Image"/>
          <p:cNvSpPr>
            <a:spLocks noGrp="1"/>
          </p:cNvSpPr>
          <p:nvPr>
            <p:ph type="pic" sz="half" idx="13"/>
          </p:nvPr>
        </p:nvSpPr>
        <p:spPr>
          <a:xfrm>
            <a:off x="6503154" y="0"/>
            <a:ext cx="6502401" cy="4864100"/>
          </a:xfrm>
          <a:prstGeom prst="rect">
            <a:avLst/>
          </a:prstGeom>
        </p:spPr>
        <p:txBody>
          <a:bodyPr lIns="91439" tIns="45719" rIns="91439" bIns="45719">
            <a:noAutofit/>
          </a:bodyPr>
          <a:lstStyle/>
          <a:p>
            <a:endParaRPr/>
          </a:p>
        </p:txBody>
      </p:sp>
      <p:sp>
        <p:nvSpPr>
          <p:cNvPr id="116" name="Image"/>
          <p:cNvSpPr>
            <a:spLocks noGrp="1"/>
          </p:cNvSpPr>
          <p:nvPr>
            <p:ph type="pic" sz="half" idx="14"/>
          </p:nvPr>
        </p:nvSpPr>
        <p:spPr>
          <a:xfrm>
            <a:off x="6502400" y="4902200"/>
            <a:ext cx="6502400" cy="4864100"/>
          </a:xfrm>
          <a:prstGeom prst="rect">
            <a:avLst/>
          </a:prstGeom>
        </p:spPr>
        <p:txBody>
          <a:bodyPr lIns="91439" tIns="45719" rIns="91439" bIns="45719">
            <a:noAutofit/>
          </a:bodyPr>
          <a:lstStyle/>
          <a:p>
            <a:endParaRPr/>
          </a:p>
        </p:txBody>
      </p:sp>
      <p:sp>
        <p:nvSpPr>
          <p:cNvPr id="117" name="Image"/>
          <p:cNvSpPr>
            <a:spLocks noGrp="1"/>
          </p:cNvSpPr>
          <p:nvPr>
            <p:ph type="pic" idx="15"/>
          </p:nvPr>
        </p:nvSpPr>
        <p:spPr>
          <a:xfrm>
            <a:off x="0" y="0"/>
            <a:ext cx="6468534" cy="9753600"/>
          </a:xfrm>
          <a:prstGeom prst="rect">
            <a:avLst/>
          </a:prstGeom>
        </p:spPr>
        <p:txBody>
          <a:bodyPr lIns="91439" tIns="45719" rIns="91439" bIns="45719">
            <a:noAutofit/>
          </a:bodyPr>
          <a:lstStyle/>
          <a:p>
            <a:endParaRPr/>
          </a:p>
        </p:txBody>
      </p:sp>
      <p:sp>
        <p:nvSpPr>
          <p:cNvPr id="1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Quote">
    <p:bg>
      <p:bgPr>
        <a:solidFill>
          <a:srgbClr val="222222"/>
        </a:solidFill>
        <a:effectLst/>
      </p:bgPr>
    </p:bg>
    <p:spTree>
      <p:nvGrpSpPr>
        <p:cNvPr id="1" name=""/>
        <p:cNvGrpSpPr/>
        <p:nvPr/>
      </p:nvGrpSpPr>
      <p:grpSpPr>
        <a:xfrm>
          <a:off x="0" y="0"/>
          <a:ext cx="0" cy="0"/>
          <a:chOff x="0" y="0"/>
          <a:chExt cx="0" cy="0"/>
        </a:xfrm>
      </p:grpSpPr>
      <p:sp>
        <p:nvSpPr>
          <p:cNvPr id="125" name="Line"/>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126" name="Callout"/>
          <p:cNvSpPr/>
          <p:nvPr/>
        </p:nvSpPr>
        <p:spPr>
          <a:xfrm>
            <a:off x="469900" y="2362200"/>
            <a:ext cx="12065000" cy="522922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a:defRPr>
            </a:pPr>
            <a:endParaRPr/>
          </a:p>
        </p:txBody>
      </p:sp>
      <p:sp>
        <p:nvSpPr>
          <p:cNvPr id="127" name="Type a quote here."/>
          <p:cNvSpPr txBox="1">
            <a:spLocks noGrp="1"/>
          </p:cNvSpPr>
          <p:nvPr>
            <p:ph type="body" sz="quarter" idx="13"/>
          </p:nvPr>
        </p:nvSpPr>
        <p:spPr>
          <a:xfrm>
            <a:off x="889000" y="2908300"/>
            <a:ext cx="11226800" cy="1297944"/>
          </a:xfrm>
          <a:prstGeom prst="rect">
            <a:avLst/>
          </a:prstGeom>
        </p:spPr>
        <p:txBody>
          <a:bodyPr>
            <a:spAutoFit/>
          </a:bodyPr>
          <a:lstStyle>
            <a:lvl1pPr marL="0" indent="0">
              <a:lnSpc>
                <a:spcPct val="80000"/>
              </a:lnSpc>
              <a:spcBef>
                <a:spcPts val="0"/>
              </a:spcBef>
              <a:buClrTx/>
              <a:buSzTx/>
              <a:buFontTx/>
              <a:buNone/>
              <a:defRPr sz="9400" cap="all">
                <a:solidFill>
                  <a:srgbClr val="FFFFFF"/>
                </a:solidFill>
                <a:latin typeface="+mn-lt"/>
                <a:ea typeface="+mn-ea"/>
                <a:cs typeface="+mn-cs"/>
                <a:sym typeface="DIN Condensed"/>
              </a:defRPr>
            </a:lvl1pPr>
          </a:lstStyle>
          <a:p>
            <a:r>
              <a:t>Type a quote here.</a:t>
            </a:r>
          </a:p>
        </p:txBody>
      </p:sp>
      <p:sp>
        <p:nvSpPr>
          <p:cNvPr id="128" name="Johnny Appleseed"/>
          <p:cNvSpPr txBox="1">
            <a:spLocks noGrp="1"/>
          </p:cNvSpPr>
          <p:nvPr>
            <p:ph type="body" sz="quarter" idx="14"/>
          </p:nvPr>
        </p:nvSpPr>
        <p:spPr>
          <a:xfrm>
            <a:off x="406400" y="7789333"/>
            <a:ext cx="12192000" cy="863604"/>
          </a:xfrm>
          <a:prstGeom prst="rect">
            <a:avLst/>
          </a:prstGeom>
        </p:spPr>
        <p:txBody>
          <a:bodyPr>
            <a:spAutoFit/>
          </a:bodyPr>
          <a:lstStyle>
            <a:lvl1pPr marL="0" indent="0" algn="r">
              <a:lnSpc>
                <a:spcPct val="80000"/>
              </a:lnSpc>
              <a:spcBef>
                <a:spcPts val="0"/>
              </a:spcBef>
              <a:buClrTx/>
              <a:buSzTx/>
              <a:buFontTx/>
              <a:buNone/>
              <a:defRPr sz="6000">
                <a:latin typeface="+mn-lt"/>
                <a:ea typeface="+mn-ea"/>
                <a:cs typeface="+mn-cs"/>
                <a:sym typeface="DIN Condensed"/>
              </a:defRPr>
            </a:lvl1pPr>
          </a:lstStyle>
          <a:p>
            <a:r>
              <a:t>Johnny Appleseed</a:t>
            </a:r>
          </a:p>
        </p:txBody>
      </p:sp>
      <p:sp>
        <p:nvSpPr>
          <p:cNvPr id="129" name="Text"/>
          <p:cNvSpPr txBox="1">
            <a:spLocks noGrp="1"/>
          </p:cNvSpPr>
          <p:nvPr>
            <p:ph type="body" sz="quarter" idx="15"/>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Quote Alt">
    <p:bg>
      <p:bgPr>
        <a:solidFill>
          <a:schemeClr val="accent1"/>
        </a:solidFill>
        <a:effectLst/>
      </p:bgPr>
    </p:bg>
    <p:spTree>
      <p:nvGrpSpPr>
        <p:cNvPr id="1" name=""/>
        <p:cNvGrpSpPr/>
        <p:nvPr/>
      </p:nvGrpSpPr>
      <p:grpSpPr>
        <a:xfrm>
          <a:off x="0" y="0"/>
          <a:ext cx="0" cy="0"/>
          <a:chOff x="0" y="0"/>
          <a:chExt cx="0" cy="0"/>
        </a:xfrm>
      </p:grpSpPr>
      <p:sp>
        <p:nvSpPr>
          <p:cNvPr id="137" name="Type a quote here."/>
          <p:cNvSpPr txBox="1">
            <a:spLocks noGrp="1"/>
          </p:cNvSpPr>
          <p:nvPr>
            <p:ph type="body" sz="quarter" idx="13"/>
          </p:nvPr>
        </p:nvSpPr>
        <p:spPr>
          <a:xfrm>
            <a:off x="5892800" y="2641600"/>
            <a:ext cx="6705600" cy="2501900"/>
          </a:xfrm>
          <a:prstGeom prst="rect">
            <a:avLst/>
          </a:prstGeom>
        </p:spPr>
        <p:txBody>
          <a:bodyPr>
            <a:spAutoFit/>
          </a:bodyPr>
          <a:lstStyle>
            <a:lvl1pPr marL="0" indent="0">
              <a:lnSpc>
                <a:spcPct val="80000"/>
              </a:lnSpc>
              <a:spcBef>
                <a:spcPts val="0"/>
              </a:spcBef>
              <a:buClrTx/>
              <a:buSzTx/>
              <a:buFontTx/>
              <a:buNone/>
              <a:defRPr sz="9400" cap="all">
                <a:solidFill>
                  <a:srgbClr val="FFFFFF"/>
                </a:solidFill>
                <a:latin typeface="+mn-lt"/>
                <a:ea typeface="+mn-ea"/>
                <a:cs typeface="+mn-cs"/>
                <a:sym typeface="DIN Condensed"/>
              </a:defRPr>
            </a:lvl1pPr>
          </a:lstStyle>
          <a:p>
            <a:r>
              <a:t>Type a quote here.</a:t>
            </a:r>
          </a:p>
        </p:txBody>
      </p:sp>
      <p:sp>
        <p:nvSpPr>
          <p:cNvPr id="138" name="Image"/>
          <p:cNvSpPr>
            <a:spLocks noGrp="1"/>
          </p:cNvSpPr>
          <p:nvPr>
            <p:ph type="pic" idx="14"/>
          </p:nvPr>
        </p:nvSpPr>
        <p:spPr>
          <a:xfrm>
            <a:off x="0" y="0"/>
            <a:ext cx="5486400" cy="9753600"/>
          </a:xfrm>
          <a:prstGeom prst="rect">
            <a:avLst/>
          </a:prstGeom>
        </p:spPr>
        <p:txBody>
          <a:bodyPr lIns="91439" tIns="45719" rIns="91439" bIns="45719">
            <a:noAutofit/>
          </a:bodyPr>
          <a:lstStyle/>
          <a:p>
            <a:endParaRPr/>
          </a:p>
        </p:txBody>
      </p:sp>
      <p:sp>
        <p:nvSpPr>
          <p:cNvPr id="139" name="Johnny Appleseed"/>
          <p:cNvSpPr txBox="1">
            <a:spLocks noGrp="1"/>
          </p:cNvSpPr>
          <p:nvPr>
            <p:ph type="body" sz="quarter" idx="15"/>
          </p:nvPr>
        </p:nvSpPr>
        <p:spPr>
          <a:xfrm>
            <a:off x="5892800" y="7789333"/>
            <a:ext cx="6705600" cy="863604"/>
          </a:xfrm>
          <a:prstGeom prst="rect">
            <a:avLst/>
          </a:prstGeom>
        </p:spPr>
        <p:txBody>
          <a:bodyPr anchor="ctr">
            <a:spAutoFit/>
          </a:bodyPr>
          <a:lstStyle>
            <a:lvl1pPr marL="0" indent="0" defTabSz="457200">
              <a:spcBef>
                <a:spcPts val="0"/>
              </a:spcBef>
              <a:buClrTx/>
              <a:buSzTx/>
              <a:buFontTx/>
              <a:buNone/>
              <a:defRPr sz="6000">
                <a:solidFill>
                  <a:srgbClr val="232323"/>
                </a:solidFill>
                <a:latin typeface="+mn-lt"/>
                <a:ea typeface="+mn-ea"/>
                <a:cs typeface="+mn-cs"/>
                <a:sym typeface="DIN Condensed"/>
              </a:defRPr>
            </a:lvl1pPr>
          </a:lstStyle>
          <a:p>
            <a:r>
              <a:t>Johnny Appleseed</a:t>
            </a:r>
          </a:p>
        </p:txBody>
      </p:sp>
      <p:sp>
        <p:nvSpPr>
          <p:cNvPr id="1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p:bg>
      <p:bgPr>
        <a:solidFill>
          <a:srgbClr val="222222"/>
        </a:solidFill>
        <a:effectLst/>
      </p:bgPr>
    </p:bg>
    <p:spTree>
      <p:nvGrpSpPr>
        <p:cNvPr id="1" name=""/>
        <p:cNvGrpSpPr/>
        <p:nvPr/>
      </p:nvGrpSpPr>
      <p:grpSpPr>
        <a:xfrm>
          <a:off x="0" y="0"/>
          <a:ext cx="0" cy="0"/>
          <a:chOff x="0" y="0"/>
          <a:chExt cx="0" cy="0"/>
        </a:xfrm>
      </p:grpSpPr>
      <p:sp>
        <p:nvSpPr>
          <p:cNvPr id="147" name="Image"/>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222222"/>
        </a:solidFill>
        <a:effectLst/>
      </p:bgPr>
    </p:bg>
    <p:spTree>
      <p:nvGrpSpPr>
        <p:cNvPr id="1" name=""/>
        <p:cNvGrpSpPr/>
        <p:nvPr/>
      </p:nvGrpSpPr>
      <p:grpSpPr>
        <a:xfrm>
          <a:off x="0" y="0"/>
          <a:ext cx="0" cy="0"/>
          <a:chOff x="0" y="0"/>
          <a:chExt cx="0" cy="0"/>
        </a:xfrm>
      </p:grpSpPr>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Blank Alt">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bg>
      <p:bgPr>
        <a:solidFill>
          <a:srgbClr val="222222"/>
        </a:solidFill>
        <a:effectLst/>
      </p:bgPr>
    </p:bg>
    <p:spTree>
      <p:nvGrpSpPr>
        <p:cNvPr id="1" name=""/>
        <p:cNvGrpSpPr/>
        <p:nvPr/>
      </p:nvGrpSpPr>
      <p:grpSpPr>
        <a:xfrm>
          <a:off x="0" y="0"/>
          <a:ext cx="0" cy="0"/>
          <a:chOff x="0" y="0"/>
          <a:chExt cx="0" cy="0"/>
        </a:xfrm>
      </p:grpSpPr>
      <p:sp>
        <p:nvSpPr>
          <p:cNvPr id="22" name="Image"/>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3" name="Line"/>
          <p:cNvSpPr>
            <a:spLocks noGrp="1"/>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endParaRPr/>
          </a:p>
        </p:txBody>
      </p:sp>
      <p:sp>
        <p:nvSpPr>
          <p:cNvPr id="24" name="Title Text"/>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Title Text</a:t>
            </a:r>
          </a:p>
        </p:txBody>
      </p:sp>
      <p:sp>
        <p:nvSpPr>
          <p:cNvPr id="25" name="Body Level One…"/>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Subtitle Alt">
    <p:spTree>
      <p:nvGrpSpPr>
        <p:cNvPr id="1" name=""/>
        <p:cNvGrpSpPr/>
        <p:nvPr/>
      </p:nvGrpSpPr>
      <p:grpSpPr>
        <a:xfrm>
          <a:off x="0" y="0"/>
          <a:ext cx="0" cy="0"/>
          <a:chOff x="0" y="0"/>
          <a:chExt cx="0" cy="0"/>
        </a:xfrm>
      </p:grpSpPr>
      <p:sp>
        <p:nvSpPr>
          <p:cNvPr id="33" name="Line"/>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4" name="Title Text"/>
          <p:cNvSpPr txBox="1">
            <a:spLocks noGrp="1"/>
          </p:cNvSpPr>
          <p:nvPr>
            <p:ph type="title"/>
          </p:nvPr>
        </p:nvSpPr>
        <p:spPr>
          <a:xfrm>
            <a:off x="406400" y="6426200"/>
            <a:ext cx="12192000" cy="2705100"/>
          </a:xfrm>
          <a:prstGeom prst="rect">
            <a:avLst/>
          </a:prstGeom>
        </p:spPr>
        <p:txBody>
          <a:bodyPr/>
          <a:lstStyle>
            <a:lvl1pPr>
              <a:spcBef>
                <a:spcPts val="0"/>
              </a:spcBef>
              <a:defRPr sz="17000"/>
            </a:lvl1pPr>
          </a:lstStyle>
          <a:p>
            <a:r>
              <a:t>Title Text</a:t>
            </a:r>
          </a:p>
        </p:txBody>
      </p:sp>
      <p:sp>
        <p:nvSpPr>
          <p:cNvPr id="35" name="Body Level One…"/>
          <p:cNvSpPr txBox="1">
            <a:spLocks noGrp="1"/>
          </p:cNvSpPr>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36" name="Slide Number"/>
          <p:cNvSpPr txBox="1">
            <a:spLocks noGrp="1"/>
          </p:cNvSpPr>
          <p:nvPr>
            <p:ph type="sldNum" sz="quarter" idx="2"/>
          </p:nvPr>
        </p:nvSpPr>
        <p:spPr>
          <a:xfrm>
            <a:off x="12161859" y="4191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222222"/>
        </a:solidFill>
        <a:effectLst/>
      </p:bgPr>
    </p:bg>
    <p:spTree>
      <p:nvGrpSpPr>
        <p:cNvPr id="1" name=""/>
        <p:cNvGrpSpPr/>
        <p:nvPr/>
      </p:nvGrpSpPr>
      <p:grpSpPr>
        <a:xfrm>
          <a:off x="0" y="0"/>
          <a:ext cx="0" cy="0"/>
          <a:chOff x="0" y="0"/>
          <a:chExt cx="0" cy="0"/>
        </a:xfrm>
      </p:grpSpPr>
      <p:sp>
        <p:nvSpPr>
          <p:cNvPr id="43" name="Title Text"/>
          <p:cNvSpPr txBox="1">
            <a:spLocks noGrp="1"/>
          </p:cNvSpPr>
          <p:nvPr>
            <p:ph type="title"/>
          </p:nvPr>
        </p:nvSpPr>
        <p:spPr>
          <a:xfrm>
            <a:off x="406400" y="4038600"/>
            <a:ext cx="12192000" cy="4521200"/>
          </a:xfrm>
          <a:prstGeom prst="rect">
            <a:avLst/>
          </a:prstGeom>
        </p:spPr>
        <p:txBody>
          <a:bodyPr/>
          <a:lstStyle>
            <a:lvl1pPr>
              <a:spcBef>
                <a:spcPts val="0"/>
              </a:spcBef>
              <a:defRPr sz="17000"/>
            </a:lvl1pPr>
          </a:lstStyle>
          <a:p>
            <a:r>
              <a:t>Title Text</a:t>
            </a:r>
          </a:p>
        </p:txBody>
      </p:sp>
      <p:sp>
        <p:nvSpPr>
          <p:cNvPr id="44" name="Slide Number"/>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222222"/>
        </a:solidFill>
        <a:effectLst/>
      </p:bgPr>
    </p:bg>
    <p:spTree>
      <p:nvGrpSpPr>
        <p:cNvPr id="1" name=""/>
        <p:cNvGrpSpPr/>
        <p:nvPr/>
      </p:nvGrpSpPr>
      <p:grpSpPr>
        <a:xfrm>
          <a:off x="0" y="0"/>
          <a:ext cx="0" cy="0"/>
          <a:chOff x="0" y="0"/>
          <a:chExt cx="0" cy="0"/>
        </a:xfrm>
      </p:grpSpPr>
      <p:sp>
        <p:nvSpPr>
          <p:cNvPr id="51" name="Line"/>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52" name="Image"/>
          <p:cNvSpPr>
            <a:spLocks noGrp="1"/>
          </p:cNvSpPr>
          <p:nvPr>
            <p:ph type="pic" idx="13"/>
          </p:nvPr>
        </p:nvSpPr>
        <p:spPr>
          <a:xfrm>
            <a:off x="0" y="0"/>
            <a:ext cx="5486400" cy="9753600"/>
          </a:xfrm>
          <a:prstGeom prst="rect">
            <a:avLst/>
          </a:prstGeom>
        </p:spPr>
        <p:txBody>
          <a:bodyPr lIns="91439" tIns="45719" rIns="91439" bIns="45719">
            <a:noAutofit/>
          </a:bodyPr>
          <a:lstStyle/>
          <a:p>
            <a:endParaRPr/>
          </a:p>
        </p:txBody>
      </p:sp>
      <p:sp>
        <p:nvSpPr>
          <p:cNvPr id="53" name="Title Text"/>
          <p:cNvSpPr txBox="1">
            <a:spLocks noGrp="1"/>
          </p:cNvSpPr>
          <p:nvPr>
            <p:ph type="title"/>
          </p:nvPr>
        </p:nvSpPr>
        <p:spPr>
          <a:xfrm>
            <a:off x="5892800" y="6426200"/>
            <a:ext cx="6705600" cy="2705100"/>
          </a:xfrm>
          <a:prstGeom prst="rect">
            <a:avLst/>
          </a:prstGeom>
        </p:spPr>
        <p:txBody>
          <a:bodyPr/>
          <a:lstStyle>
            <a:lvl1pPr>
              <a:spcBef>
                <a:spcPts val="0"/>
              </a:spcBef>
              <a:defRPr sz="17000"/>
            </a:lvl1pPr>
          </a:lstStyle>
          <a:p>
            <a:r>
              <a:t>Title Text</a:t>
            </a:r>
          </a:p>
        </p:txBody>
      </p:sp>
      <p:sp>
        <p:nvSpPr>
          <p:cNvPr id="54" name="Body Level One…"/>
          <p:cNvSpPr txBox="1">
            <a:spLocks noGrp="1"/>
          </p:cNvSpPr>
          <p:nvPr>
            <p:ph type="body" sz="quarter" idx="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sz="5400"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xfrm>
            <a:off x="12194440" y="431800"/>
            <a:ext cx="406898" cy="4572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ex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63" name="Title Text"/>
          <p:cNvSpPr txBox="1">
            <a:spLocks noGrp="1"/>
          </p:cNvSpPr>
          <p:nvPr>
            <p:ph type="title"/>
          </p:nvPr>
        </p:nvSpPr>
        <p:spPr>
          <a:prstGeom prst="rect">
            <a:avLst/>
          </a:prstGeom>
        </p:spPr>
        <p:txBody>
          <a:bodyPr/>
          <a:lstStyle/>
          <a:p>
            <a:r>
              <a:t>Title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222222"/>
        </a:solidFill>
        <a:effectLst/>
      </p:bgPr>
    </p:bg>
    <p:spTree>
      <p:nvGrpSpPr>
        <p:cNvPr id="1" name=""/>
        <p:cNvGrpSpPr/>
        <p:nvPr/>
      </p:nvGrpSpPr>
      <p:grpSpPr>
        <a:xfrm>
          <a:off x="0" y="0"/>
          <a:ext cx="0" cy="0"/>
          <a:chOff x="0" y="0"/>
          <a:chExt cx="0" cy="0"/>
        </a:xfrm>
      </p:grpSpPr>
      <p:sp>
        <p:nvSpPr>
          <p:cNvPr id="71" name="Line"/>
          <p:cNvSpPr/>
          <p:nvPr/>
        </p:nvSpPr>
        <p:spPr>
          <a:xfrm flipV="1">
            <a:off x="406400" y="993160"/>
            <a:ext cx="12192000" cy="263"/>
          </a:xfrm>
          <a:prstGeom prst="line">
            <a:avLst/>
          </a:prstGeom>
          <a:ln w="889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72" name="Tex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73" name="Title Text"/>
          <p:cNvSpPr txBox="1">
            <a:spLocks noGrp="1"/>
          </p:cNvSpPr>
          <p:nvPr>
            <p:ph type="title"/>
          </p:nvPr>
        </p:nvSpPr>
        <p:spPr>
          <a:prstGeom prst="rect">
            <a:avLst/>
          </a:prstGeom>
        </p:spPr>
        <p:txBody>
          <a:bodyPr/>
          <a:lstStyle/>
          <a:p>
            <a:r>
              <a:t>Title Text</a:t>
            </a:r>
          </a:p>
        </p:txBody>
      </p:sp>
      <p:sp>
        <p:nvSpPr>
          <p:cNvPr id="74"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mp; Bullets Alt">
    <p:spTree>
      <p:nvGrpSpPr>
        <p:cNvPr id="1" name=""/>
        <p:cNvGrpSpPr/>
        <p:nvPr/>
      </p:nvGrpSpPr>
      <p:grpSpPr>
        <a:xfrm>
          <a:off x="0" y="0"/>
          <a:ext cx="0" cy="0"/>
          <a:chOff x="0" y="0"/>
          <a:chExt cx="0" cy="0"/>
        </a:xfrm>
      </p:grpSpPr>
      <p:sp>
        <p:nvSpPr>
          <p:cNvPr id="82" name="Line"/>
          <p:cNvSpPr/>
          <p:nvPr/>
        </p:nvSpPr>
        <p:spPr>
          <a:xfrm flipV="1">
            <a:off x="406400" y="993160"/>
            <a:ext cx="12192000" cy="263"/>
          </a:xfrm>
          <a:prstGeom prst="line">
            <a:avLst/>
          </a:prstGeom>
          <a:ln w="88900">
            <a:solidFill>
              <a:schemeClr val="accent1"/>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83" name="Tex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84" name="Title Text"/>
          <p:cNvSpPr txBox="1">
            <a:spLocks noGrp="1"/>
          </p:cNvSpPr>
          <p:nvPr>
            <p:ph type="title"/>
          </p:nvPr>
        </p:nvSpPr>
        <p:spPr>
          <a:prstGeom prst="rect">
            <a:avLst/>
          </a:prstGeom>
        </p:spPr>
        <p:txBody>
          <a:bodyPr/>
          <a:lstStyle/>
          <a:p>
            <a:r>
              <a:t>Title Text</a:t>
            </a:r>
          </a:p>
        </p:txBody>
      </p:sp>
      <p:sp>
        <p:nvSpPr>
          <p:cNvPr id="85"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Bullets &amp; Photo">
    <p:bg>
      <p:bgPr>
        <a:solidFill>
          <a:srgbClr val="222222"/>
        </a:solidFill>
        <a:effectLst/>
      </p:bgPr>
    </p:bg>
    <p:spTree>
      <p:nvGrpSpPr>
        <p:cNvPr id="1" name=""/>
        <p:cNvGrpSpPr/>
        <p:nvPr/>
      </p:nvGrpSpPr>
      <p:grpSpPr>
        <a:xfrm>
          <a:off x="0" y="0"/>
          <a:ext cx="0" cy="0"/>
          <a:chOff x="0" y="0"/>
          <a:chExt cx="0" cy="0"/>
        </a:xfrm>
      </p:grpSpPr>
      <p:sp>
        <p:nvSpPr>
          <p:cNvPr id="93" name="Line"/>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94" name="Text"/>
          <p:cNvSpPr txBox="1">
            <a:spLocks noGrp="1"/>
          </p:cNvSpPr>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sz="2400" cap="all" spc="120">
                <a:latin typeface="DIN Alternate"/>
                <a:ea typeface="DIN Alternate"/>
                <a:cs typeface="DIN Alternate"/>
                <a:sym typeface="DIN Alternate"/>
              </a:defRPr>
            </a:lvl1pPr>
          </a:lstStyle>
          <a:p>
            <a:r>
              <a:t>Text</a:t>
            </a:r>
          </a:p>
        </p:txBody>
      </p:sp>
      <p:sp>
        <p:nvSpPr>
          <p:cNvPr id="95" name="Image"/>
          <p:cNvSpPr>
            <a:spLocks noGrp="1"/>
          </p:cNvSpPr>
          <p:nvPr>
            <p:ph type="pic" sz="half" idx="14"/>
          </p:nvPr>
        </p:nvSpPr>
        <p:spPr>
          <a:xfrm>
            <a:off x="7112000" y="1536700"/>
            <a:ext cx="5486400" cy="7797800"/>
          </a:xfrm>
          <a:prstGeom prst="rect">
            <a:avLst/>
          </a:prstGeom>
        </p:spPr>
        <p:txBody>
          <a:bodyPr lIns="91439" tIns="45719" rIns="91439" bIns="45719">
            <a:noAutofit/>
          </a:bodyPr>
          <a:lstStyle/>
          <a:p>
            <a:endParaRPr/>
          </a:p>
        </p:txBody>
      </p:sp>
      <p:sp>
        <p:nvSpPr>
          <p:cNvPr id="96" name="Title Text"/>
          <p:cNvSpPr txBox="1">
            <a:spLocks noGrp="1"/>
          </p:cNvSpPr>
          <p:nvPr>
            <p:ph type="title"/>
          </p:nvPr>
        </p:nvSpPr>
        <p:spPr>
          <a:xfrm>
            <a:off x="406400" y="1536700"/>
            <a:ext cx="6299200" cy="723900"/>
          </a:xfrm>
          <a:prstGeom prst="rect">
            <a:avLst/>
          </a:prstGeom>
        </p:spPr>
        <p:txBody>
          <a:bodyPr/>
          <a:lstStyle/>
          <a:p>
            <a:r>
              <a:t>Title Text</a:t>
            </a:r>
          </a:p>
        </p:txBody>
      </p:sp>
      <p:sp>
        <p:nvSpPr>
          <p:cNvPr id="97" name="Body Level One…"/>
          <p:cNvSpPr txBox="1">
            <a:spLocks noGrp="1"/>
          </p:cNvSpPr>
          <p:nvPr>
            <p:ph type="body" sz="half" idx="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flipV="1">
            <a:off x="406400" y="993160"/>
            <a:ext cx="12192000" cy="263"/>
          </a:xfrm>
          <a:prstGeom prst="line">
            <a:avLst/>
          </a:prstGeom>
          <a:ln w="76200">
            <a:solidFill>
              <a:srgbClr val="FFBB54"/>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 name="Title Text"/>
          <p:cNvSpPr txBox="1">
            <a:spLocks noGrp="1"/>
          </p:cNvSpPr>
          <p:nvPr>
            <p:ph type="title"/>
          </p:nvPr>
        </p:nvSpPr>
        <p:spPr>
          <a:xfrm>
            <a:off x="406400" y="1536700"/>
            <a:ext cx="12192000" cy="7239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Title Text</a:t>
            </a:r>
          </a:p>
        </p:txBody>
      </p:sp>
      <p:sp>
        <p:nvSpPr>
          <p:cNvPr id="4" name="Body Level One…"/>
          <p:cNvSpPr txBox="1">
            <a:spLocks noGrp="1"/>
          </p:cNvSpPr>
          <p:nvPr>
            <p:ph type="body" idx="1"/>
          </p:nvPr>
        </p:nvSpPr>
        <p:spPr>
          <a:xfrm>
            <a:off x="406400" y="2743200"/>
            <a:ext cx="12192000" cy="61087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2186622" y="431800"/>
            <a:ext cx="406897"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DIN Alternate"/>
                <a:ea typeface="DIN Alternate"/>
                <a:cs typeface="DIN Alternate"/>
                <a:sym typeface="DIN Alternate"/>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1pPr>
      <a:lvl2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2pPr>
      <a:lvl3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3pPr>
      <a:lvl4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4pPr>
      <a:lvl5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5pPr>
      <a:lvl6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6pPr>
      <a:lvl7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7pPr>
      <a:lvl8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8pPr>
      <a:lvl9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9pPr>
    </p:titleStyle>
    <p:bodyStyle>
      <a:lvl1pPr marL="444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1pPr>
      <a:lvl2pPr marL="0" marR="0" indent="2286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2pPr>
      <a:lvl3pPr marL="0" marR="0" indent="4572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3pPr>
      <a:lvl4pPr marL="0" marR="0" indent="6858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4pPr>
      <a:lvl5pPr marL="0" marR="0" indent="9144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5pPr>
      <a:lvl6pPr marL="0" marR="0" indent="11430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6pPr>
      <a:lvl7pPr marL="0" marR="0" indent="13716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7pPr>
      <a:lvl8pPr marL="0" marR="0" indent="16002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8pPr>
      <a:lvl9pPr marL="0" marR="0" indent="1828800" algn="r" defTabSz="584200" latinLnBrk="0">
        <a:lnSpc>
          <a:spcPct val="8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71" name="Safety training"/>
          <p:cNvSpPr txBox="1">
            <a:spLocks noGrp="1"/>
          </p:cNvSpPr>
          <p:nvPr>
            <p:ph type="ctrTitle"/>
          </p:nvPr>
        </p:nvSpPr>
        <p:spPr>
          <a:xfrm>
            <a:off x="406400" y="4796926"/>
            <a:ext cx="12192000" cy="2705100"/>
          </a:xfrm>
          <a:prstGeom prst="rect">
            <a:avLst/>
          </a:prstGeom>
        </p:spPr>
        <p:txBody>
          <a:bodyPr>
            <a:normAutofit/>
          </a:bodyPr>
          <a:lstStyle/>
          <a:p>
            <a:r>
              <a:rPr dirty="0"/>
              <a:t>Safety training</a:t>
            </a:r>
          </a:p>
        </p:txBody>
      </p:sp>
      <p:sp>
        <p:nvSpPr>
          <p:cNvPr id="172" name="Epilog laser cutter"/>
          <p:cNvSpPr txBox="1">
            <a:spLocks noGrp="1"/>
          </p:cNvSpPr>
          <p:nvPr>
            <p:ph type="subTitle" sz="quarter" idx="1"/>
          </p:nvPr>
        </p:nvSpPr>
        <p:spPr>
          <a:xfrm>
            <a:off x="406400" y="2455027"/>
            <a:ext cx="12192000" cy="1803400"/>
          </a:xfrm>
          <a:prstGeom prst="rect">
            <a:avLst/>
          </a:prstGeom>
        </p:spPr>
        <p:txBody>
          <a:bodyPr/>
          <a:lstStyle>
            <a:lvl1pPr>
              <a:defRPr>
                <a:solidFill>
                  <a:srgbClr val="FFBB54"/>
                </a:solidFill>
              </a:defRPr>
            </a:lvl1pPr>
          </a:lstStyle>
          <a:p>
            <a:r>
              <a:rPr dirty="0">
                <a:solidFill>
                  <a:srgbClr val="FFBB53"/>
                </a:solidFill>
              </a:rPr>
              <a:t>Epilog laser cutter</a:t>
            </a:r>
          </a:p>
        </p:txBody>
      </p:sp>
      <p:sp>
        <p:nvSpPr>
          <p:cNvPr id="2" name="TextBox 1">
            <a:extLst>
              <a:ext uri="{FF2B5EF4-FFF2-40B4-BE49-F238E27FC236}">
                <a16:creationId xmlns:a16="http://schemas.microsoft.com/office/drawing/2014/main" id="{7F8C696A-77B1-6F41-918D-63F7ED2299A1}"/>
              </a:ext>
            </a:extLst>
          </p:cNvPr>
          <p:cNvSpPr txBox="1"/>
          <p:nvPr/>
        </p:nvSpPr>
        <p:spPr>
          <a:xfrm>
            <a:off x="427702" y="344129"/>
            <a:ext cx="842132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r>
              <a:rPr lang="en-US" sz="2800" dirty="0">
                <a:solidFill>
                  <a:schemeClr val="bg1">
                    <a:lumMod val="10000"/>
                    <a:lumOff val="90000"/>
                  </a:schemeClr>
                </a:solidFill>
              </a:rPr>
              <a:t>Department of Art, Graphic Design and Art History</a:t>
            </a:r>
            <a:endParaRPr kumimoji="0" lang="en-US" sz="2800" b="0" i="0" u="none" strike="noStrike" cap="none" spc="0" normalizeH="0" baseline="0" dirty="0">
              <a:ln>
                <a:noFill/>
              </a:ln>
              <a:solidFill>
                <a:schemeClr val="bg1">
                  <a:lumMod val="10000"/>
                  <a:lumOff val="90000"/>
                </a:schemeClr>
              </a:solidFill>
              <a:effectLst/>
              <a:uFillTx/>
              <a:latin typeface="Avenir Next Medium"/>
              <a:ea typeface="Avenir Next Medium"/>
              <a:cs typeface="Avenir Next Medium"/>
              <a:sym typeface="Avenir Next Medium"/>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7" name="Laser cutter safety features"/>
          <p:cNvSpPr txBox="1">
            <a:spLocks noGrp="1"/>
          </p:cNvSpPr>
          <p:nvPr>
            <p:ph type="title"/>
          </p:nvPr>
        </p:nvSpPr>
        <p:spPr>
          <a:xfrm>
            <a:off x="406400" y="1478273"/>
            <a:ext cx="12192000" cy="4521200"/>
          </a:xfrm>
          <a:prstGeom prst="rect">
            <a:avLst/>
          </a:prstGeom>
        </p:spPr>
        <p:txBody>
          <a:bodyPr>
            <a:normAutofit/>
          </a:bodyPr>
          <a:lstStyle>
            <a:lvl1pPr>
              <a:defRPr>
                <a:solidFill>
                  <a:srgbClr val="FFBB54"/>
                </a:solidFill>
              </a:defRPr>
            </a:lvl1pPr>
          </a:lstStyle>
          <a:p>
            <a:r>
              <a:rPr dirty="0"/>
              <a:t>Laser cutter safety features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
          <p:cNvSpPr txBox="1">
            <a:spLocks noGrp="1"/>
          </p:cNvSpPr>
          <p:nvPr>
            <p:ph type="body" idx="13"/>
          </p:nvPr>
        </p:nvSpPr>
        <p:spPr>
          <a:prstGeom prst="rect">
            <a:avLst/>
          </a:prstGeom>
        </p:spPr>
        <p:txBody>
          <a:bodyPr/>
          <a:lstStyle/>
          <a:p>
            <a:r>
              <a:t> </a:t>
            </a:r>
          </a:p>
        </p:txBody>
      </p:sp>
      <p:sp>
        <p:nvSpPr>
          <p:cNvPr id="210" name="Epilog 30 and 75 watt safety features"/>
          <p:cNvSpPr txBox="1">
            <a:spLocks noGrp="1"/>
          </p:cNvSpPr>
          <p:nvPr>
            <p:ph type="title"/>
          </p:nvPr>
        </p:nvSpPr>
        <p:spPr>
          <a:prstGeom prst="rect">
            <a:avLst/>
          </a:prstGeom>
        </p:spPr>
        <p:txBody>
          <a:bodyPr>
            <a:normAutofit/>
          </a:bodyPr>
          <a:lstStyle>
            <a:lvl1pPr defTabSz="467359">
              <a:spcBef>
                <a:spcPts val="2200"/>
              </a:spcBef>
              <a:defRPr sz="4800">
                <a:solidFill>
                  <a:srgbClr val="FFBB54"/>
                </a:solidFill>
              </a:defRPr>
            </a:lvl1pPr>
          </a:lstStyle>
          <a:p>
            <a:r>
              <a:t>Epilog 30 and 75 watt safety features</a:t>
            </a:r>
          </a:p>
        </p:txBody>
      </p:sp>
      <p:sp>
        <p:nvSpPr>
          <p:cNvPr id="211" name="The Art Department has two laser cutters: One in the Visual Resource Center in the Bartlett Center and the other at the Visual Arts Annex.…"/>
          <p:cNvSpPr txBox="1">
            <a:spLocks noGrp="1"/>
          </p:cNvSpPr>
          <p:nvPr>
            <p:ph type="body" idx="1"/>
          </p:nvPr>
        </p:nvSpPr>
        <p:spPr>
          <a:prstGeom prst="rect">
            <a:avLst/>
          </a:prstGeom>
        </p:spPr>
        <p:txBody>
          <a:bodyPr/>
          <a:lstStyle/>
          <a:p>
            <a:pPr>
              <a:defRPr sz="2100"/>
            </a:pPr>
            <a:r>
              <a:rPr dirty="0"/>
              <a:t>The Art Department has two laser cutters: </a:t>
            </a:r>
            <a:r>
              <a:rPr lang="en-US" dirty="0"/>
              <a:t>at</a:t>
            </a:r>
            <a:r>
              <a:rPr dirty="0"/>
              <a:t> the Bartlett Center </a:t>
            </a:r>
            <a:r>
              <a:rPr lang="en-US" dirty="0"/>
              <a:t>in the Visual Resource Center </a:t>
            </a:r>
            <a:r>
              <a:rPr dirty="0"/>
              <a:t>and</a:t>
            </a:r>
            <a:r>
              <a:rPr lang="en-US" dirty="0"/>
              <a:t> </a:t>
            </a:r>
            <a:r>
              <a:rPr dirty="0"/>
              <a:t>at the Visual Arts Annex. </a:t>
            </a:r>
          </a:p>
          <a:p>
            <a:pPr marL="444500" indent="-444500">
              <a:defRPr sz="2100"/>
            </a:pPr>
            <a:r>
              <a:rPr dirty="0"/>
              <a:t>Both instruments have the following safety features:</a:t>
            </a:r>
          </a:p>
          <a:p>
            <a:pPr lvl="1">
              <a:buChar char="-"/>
              <a:defRPr sz="2100"/>
            </a:pPr>
            <a:r>
              <a:rPr lang="en-US" dirty="0"/>
              <a:t>The i</a:t>
            </a:r>
            <a:r>
              <a:rPr dirty="0"/>
              <a:t>nterlocking </a:t>
            </a:r>
            <a:r>
              <a:rPr lang="en-US" dirty="0"/>
              <a:t>l</a:t>
            </a:r>
            <a:r>
              <a:rPr dirty="0"/>
              <a:t>id</a:t>
            </a:r>
            <a:r>
              <a:rPr lang="en-US" dirty="0"/>
              <a:t> </a:t>
            </a:r>
            <a:r>
              <a:rPr dirty="0"/>
              <a:t>on each instrument has an electrical interlock that will interrupt the power to the laser when the lid is opened preventing any harm to the user from radiation. </a:t>
            </a:r>
            <a:r>
              <a:rPr dirty="0">
                <a:solidFill>
                  <a:srgbClr val="FFBB54"/>
                </a:solidFill>
              </a:rPr>
              <a:t>NEVER OPEN</a:t>
            </a:r>
            <a:r>
              <a:rPr dirty="0">
                <a:solidFill>
                  <a:srgbClr val="FFC000"/>
                </a:solidFill>
              </a:rPr>
              <a:t> </a:t>
            </a:r>
            <a:r>
              <a:rPr lang="en-US" dirty="0">
                <a:solidFill>
                  <a:srgbClr val="FFC000"/>
                </a:solidFill>
              </a:rPr>
              <a:t>THE LID WHILE THE LASER IS FIRING.</a:t>
            </a:r>
          </a:p>
          <a:p>
            <a:pPr lvl="1">
              <a:buChar char="-"/>
              <a:defRPr sz="2100"/>
            </a:pPr>
            <a:r>
              <a:rPr dirty="0"/>
              <a:t>The </a:t>
            </a:r>
            <a:r>
              <a:rPr lang="en-US" dirty="0"/>
              <a:t>l</a:t>
            </a:r>
            <a:r>
              <a:rPr dirty="0"/>
              <a:t>id or viewing panel</a:t>
            </a:r>
            <a:r>
              <a:rPr lang="en-US" dirty="0"/>
              <a:t> </a:t>
            </a:r>
            <a:r>
              <a:rPr dirty="0"/>
              <a:t>is made of a polycarbonate, it blocks the laser beam and the reflected radiation inside the instrument. If the </a:t>
            </a:r>
            <a:r>
              <a:rPr lang="en-US" dirty="0"/>
              <a:t>l</a:t>
            </a:r>
            <a:r>
              <a:rPr dirty="0"/>
              <a:t>id is cracked, </a:t>
            </a:r>
            <a:r>
              <a:rPr dirty="0">
                <a:solidFill>
                  <a:srgbClr val="FFBB54"/>
                </a:solidFill>
              </a:rPr>
              <a:t>DO NOT</a:t>
            </a:r>
            <a:r>
              <a:rPr dirty="0"/>
              <a:t> use the instrument and report the problem to faculty or staff.</a:t>
            </a:r>
          </a:p>
          <a:p>
            <a:pPr marL="444500" lvl="1">
              <a:buFont typeface="Avenir Next"/>
              <a:buChar char="‣"/>
              <a:defRPr sz="2100"/>
            </a:pPr>
            <a:r>
              <a:rPr dirty="0"/>
              <a:t>Both instruments have side panels that </a:t>
            </a:r>
            <a:r>
              <a:rPr lang="en-US" dirty="0"/>
              <a:t>do not lock. </a:t>
            </a:r>
            <a:r>
              <a:rPr lang="en-US" dirty="0">
                <a:solidFill>
                  <a:srgbClr val="FFBB54"/>
                </a:solidFill>
              </a:rPr>
              <a:t>DO NOT</a:t>
            </a:r>
            <a:r>
              <a:rPr lang="en-US" dirty="0"/>
              <a:t> use the instrument if the panels are altered or removed and report the problem to faculty or staff.</a:t>
            </a:r>
            <a:r>
              <a:rPr lang="en-US" dirty="0">
                <a:solidFill>
                  <a:srgbClr val="FFBB53"/>
                </a:solidFill>
              </a:rPr>
              <a:t> NEVER REMOVE OR TAMPER WITH THESE PANELS</a:t>
            </a:r>
            <a:r>
              <a:rPr lang="en-US" b="1" dirty="0">
                <a:solidFill>
                  <a:srgbClr val="FFBB53"/>
                </a:solidFill>
              </a:rPr>
              <a:t>.</a:t>
            </a:r>
            <a:endParaRPr lang="en-US" dirty="0"/>
          </a:p>
          <a:p>
            <a:pPr marL="444500" lvl="1" indent="-444500">
              <a:buChar char="‣"/>
              <a:defRPr sz="2100"/>
            </a:pPr>
            <a:endParaRPr b="1" dirty="0">
              <a:solidFill>
                <a:srgbClr val="FFBB53"/>
              </a:solidFil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DSC_0466.jpg" descr="DSC_046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85011"/>
            <a:ext cx="13004801" cy="8669868"/>
          </a:xfrm>
          <a:prstGeom prst="rect">
            <a:avLst/>
          </a:prstGeom>
          <a:ln w="12700">
            <a:miter lim="400000"/>
          </a:ln>
        </p:spPr>
      </p:pic>
      <p:sp>
        <p:nvSpPr>
          <p:cNvPr id="224" name="Rectangle"/>
          <p:cNvSpPr/>
          <p:nvPr/>
        </p:nvSpPr>
        <p:spPr>
          <a:xfrm>
            <a:off x="-13867" y="-5883"/>
            <a:ext cx="13032533" cy="746798"/>
          </a:xfrm>
          <a:prstGeom prst="rect">
            <a:avLst/>
          </a:prstGeom>
          <a:solidFill>
            <a:schemeClr val="accent1"/>
          </a:solidFill>
          <a:ln w="12700">
            <a:miter lim="400000"/>
          </a:ln>
          <a:effectLst>
            <a:outerShdw blurRad="63500" dist="25400" dir="5400000" rotWithShape="0">
              <a:srgbClr val="000000">
                <a:alpha val="50000"/>
              </a:srgbClr>
            </a:outerShdw>
          </a:effectLst>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a:defRPr>
            </a:pPr>
            <a:r>
              <a:rPr lang="en-US" sz="2800" b="1" cap="all" dirty="0">
                <a:solidFill>
                  <a:schemeClr val="bg1">
                    <a:lumMod val="10000"/>
                    <a:lumOff val="90000"/>
                  </a:schemeClr>
                </a:solidFill>
                <a:sym typeface="DIN Condensed"/>
              </a:rPr>
              <a:t>30 watt Laser</a:t>
            </a:r>
            <a:endParaRPr lang="en-US" sz="2800" cap="all" dirty="0">
              <a:solidFill>
                <a:srgbClr val="FFFFFF"/>
              </a:solidFill>
              <a:sym typeface="DIN Condensed"/>
            </a:endParaRPr>
          </a:p>
        </p:txBody>
      </p:sp>
      <p:sp>
        <p:nvSpPr>
          <p:cNvPr id="225" name="Non interlocking sides that should NEVER be touched or removed under any circumstances"/>
          <p:cNvSpPr txBox="1"/>
          <p:nvPr/>
        </p:nvSpPr>
        <p:spPr>
          <a:xfrm>
            <a:off x="6674597" y="6203001"/>
            <a:ext cx="5264761" cy="718145"/>
          </a:xfrm>
          <a:prstGeom prst="rect">
            <a:avLst/>
          </a:prstGeom>
          <a:ln w="31750">
            <a:solidFill>
              <a:srgbClr val="FFFF00"/>
            </a:solidFill>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b="1">
                <a:solidFill>
                  <a:srgbClr val="FFFFFF"/>
                </a:solidFill>
                <a:latin typeface="Avenir Next"/>
                <a:ea typeface="Avenir Next"/>
                <a:cs typeface="Avenir Next"/>
                <a:sym typeface="Avenir Next"/>
              </a:defRPr>
            </a:lvl1pPr>
          </a:lstStyle>
          <a:p>
            <a:pPr algn="ctr"/>
            <a:r>
              <a:rPr dirty="0"/>
              <a:t>Non interlocking sides should NEVER be </a:t>
            </a:r>
            <a:r>
              <a:rPr lang="en-US" dirty="0"/>
              <a:t>tampered with</a:t>
            </a:r>
            <a:r>
              <a:rPr dirty="0"/>
              <a:t> or removed</a:t>
            </a:r>
            <a:r>
              <a:rPr lang="en-US" dirty="0"/>
              <a:t>.</a:t>
            </a:r>
            <a:endParaRPr dirty="0"/>
          </a:p>
        </p:txBody>
      </p:sp>
      <p:sp>
        <p:nvSpPr>
          <p:cNvPr id="226" name="Line"/>
          <p:cNvSpPr/>
          <p:nvPr/>
        </p:nvSpPr>
        <p:spPr>
          <a:xfrm flipH="1" flipV="1">
            <a:off x="10706100" y="7674203"/>
            <a:ext cx="1012032" cy="1204616"/>
          </a:xfrm>
          <a:prstGeom prst="line">
            <a:avLst/>
          </a:prstGeom>
          <a:ln w="88900">
            <a:solidFill>
              <a:schemeClr val="accent5">
                <a:hueOff val="343847"/>
                <a:satOff val="6318"/>
                <a:lumOff val="8159"/>
              </a:schemeClr>
            </a:solidFill>
            <a:miter lim="400000"/>
            <a:tailEnd type="triangle"/>
          </a:ln>
        </p:spPr>
        <p:txBody>
          <a:bodyPr lIns="50800" tIns="50800" rIns="50800" bIns="50800" anchor="ctr"/>
          <a:lstStyle/>
          <a:p>
            <a:pPr algn="ctr">
              <a:lnSpc>
                <a:spcPct val="80000"/>
              </a:lnSpc>
              <a:spcBef>
                <a:spcPts val="0"/>
              </a:spcBef>
              <a:defRPr sz="2800" cap="all">
                <a:latin typeface="+mn-lt"/>
                <a:ea typeface="+mn-ea"/>
                <a:cs typeface="+mn-cs"/>
                <a:sym typeface="DIN Condensed"/>
              </a:defRPr>
            </a:pPr>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_DSC0011.jpg" descr="_DSC001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71171"/>
            <a:ext cx="13004801" cy="8637517"/>
          </a:xfrm>
          <a:prstGeom prst="rect">
            <a:avLst/>
          </a:prstGeom>
          <a:ln w="12700">
            <a:miter lim="400000"/>
          </a:ln>
        </p:spPr>
      </p:pic>
      <p:sp>
        <p:nvSpPr>
          <p:cNvPr id="214" name="Rectangle"/>
          <p:cNvSpPr/>
          <p:nvPr/>
        </p:nvSpPr>
        <p:spPr>
          <a:xfrm>
            <a:off x="8329" y="0"/>
            <a:ext cx="13032533" cy="746798"/>
          </a:xfrm>
          <a:prstGeom prst="rect">
            <a:avLst/>
          </a:prstGeom>
          <a:solidFill>
            <a:srgbClr val="FFBB54"/>
          </a:solidFill>
          <a:ln w="12700">
            <a:miter lim="400000"/>
          </a:ln>
          <a:effectLst>
            <a:outerShdw blurRad="63500" dist="25400" dir="5400000" rotWithShape="0">
              <a:srgbClr val="000000">
                <a:alpha val="50000"/>
              </a:srgbClr>
            </a:outerShdw>
          </a:effectLst>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a:defRPr>
            </a:pPr>
            <a:r>
              <a:rPr lang="en-US" sz="2800" b="1" cap="all" dirty="0">
                <a:solidFill>
                  <a:schemeClr val="bg1">
                    <a:lumMod val="10000"/>
                    <a:lumOff val="90000"/>
                  </a:schemeClr>
                </a:solidFill>
                <a:sym typeface="DIN Condensed"/>
              </a:rPr>
              <a:t>75 watt Laser</a:t>
            </a:r>
            <a:endParaRPr lang="en-US" cap="all" dirty="0">
              <a:solidFill>
                <a:srgbClr val="FFFFFF"/>
              </a:solidFill>
              <a:sym typeface="DIN Condensed"/>
            </a:endParaRPr>
          </a:p>
        </p:txBody>
      </p:sp>
      <p:sp>
        <p:nvSpPr>
          <p:cNvPr id="215" name="Non interlocking sides that should NEVER be touched or removed under any circumstances"/>
          <p:cNvSpPr txBox="1"/>
          <p:nvPr/>
        </p:nvSpPr>
        <p:spPr>
          <a:xfrm>
            <a:off x="4786806" y="5635541"/>
            <a:ext cx="4947129" cy="718145"/>
          </a:xfrm>
          <a:prstGeom prst="rect">
            <a:avLst/>
          </a:prstGeom>
          <a:ln w="31750">
            <a:solidFill>
              <a:srgbClr val="FFFF00"/>
            </a:solidFill>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b="1">
                <a:solidFill>
                  <a:srgbClr val="FFFFFF"/>
                </a:solidFill>
                <a:latin typeface="Avenir Next"/>
                <a:ea typeface="Avenir Next"/>
                <a:cs typeface="Avenir Next"/>
                <a:sym typeface="Avenir Next"/>
              </a:defRPr>
            </a:lvl1pPr>
          </a:lstStyle>
          <a:p>
            <a:pPr algn="ctr"/>
            <a:r>
              <a:rPr dirty="0">
                <a:solidFill>
                  <a:srgbClr val="FF0000"/>
                </a:solidFill>
              </a:rPr>
              <a:t>Non interlocking sides should NEVER </a:t>
            </a:r>
            <a:r>
              <a:rPr lang="en-US" dirty="0">
                <a:solidFill>
                  <a:srgbClr val="FF0000"/>
                </a:solidFill>
              </a:rPr>
              <a:t>be tampered with </a:t>
            </a:r>
            <a:r>
              <a:rPr dirty="0">
                <a:solidFill>
                  <a:srgbClr val="FF0000"/>
                </a:solidFill>
              </a:rPr>
              <a:t>or removed</a:t>
            </a:r>
          </a:p>
        </p:txBody>
      </p:sp>
      <p:sp>
        <p:nvSpPr>
          <p:cNvPr id="216" name="Line"/>
          <p:cNvSpPr/>
          <p:nvPr/>
        </p:nvSpPr>
        <p:spPr>
          <a:xfrm flipV="1">
            <a:off x="6985000" y="3683000"/>
            <a:ext cx="1270001" cy="1270000"/>
          </a:xfrm>
          <a:prstGeom prst="line">
            <a:avLst/>
          </a:prstGeom>
          <a:ln w="88900">
            <a:solidFill>
              <a:schemeClr val="accent5">
                <a:hueOff val="343847"/>
                <a:satOff val="6318"/>
                <a:lumOff val="8159"/>
              </a:schemeClr>
            </a:solidFill>
            <a:miter lim="400000"/>
            <a:tailEnd type="triangle"/>
          </a:ln>
        </p:spPr>
        <p:txBody>
          <a:bodyPr lIns="50800" tIns="50800" rIns="50800" bIns="50800" anchor="ctr"/>
          <a:lstStyle/>
          <a:p>
            <a:pPr algn="ctr">
              <a:lnSpc>
                <a:spcPct val="80000"/>
              </a:lnSpc>
              <a:spcBef>
                <a:spcPts val="0"/>
              </a:spcBef>
              <a:defRPr sz="2800" cap="all">
                <a:latin typeface="+mn-lt"/>
                <a:ea typeface="+mn-ea"/>
                <a:cs typeface="+mn-cs"/>
                <a:sym typeface="DIN Condensed"/>
              </a:defRPr>
            </a:pP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_DSC0013.jpg" descr="_DSC001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39486"/>
            <a:ext cx="13004801" cy="8637518"/>
          </a:xfrm>
          <a:prstGeom prst="rect">
            <a:avLst/>
          </a:prstGeom>
          <a:ln w="12700">
            <a:miter lim="400000"/>
          </a:ln>
        </p:spPr>
      </p:pic>
      <p:sp>
        <p:nvSpPr>
          <p:cNvPr id="219" name="Rectangle"/>
          <p:cNvSpPr/>
          <p:nvPr/>
        </p:nvSpPr>
        <p:spPr>
          <a:xfrm>
            <a:off x="0" y="0"/>
            <a:ext cx="13032533" cy="746798"/>
          </a:xfrm>
          <a:prstGeom prst="rect">
            <a:avLst/>
          </a:prstGeom>
          <a:solidFill>
            <a:srgbClr val="FFBB54"/>
          </a:solidFill>
          <a:ln w="12700">
            <a:miter lim="400000"/>
          </a:ln>
          <a:effectLst>
            <a:outerShdw blurRad="63500" dist="25400" dir="5400000" rotWithShape="0">
              <a:srgbClr val="000000">
                <a:alpha val="50000"/>
              </a:srgbClr>
            </a:outerShdw>
          </a:effectLst>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a:defRPr>
            </a:pPr>
            <a:r>
              <a:rPr lang="en-US" sz="2800" b="1" cap="all" dirty="0">
                <a:solidFill>
                  <a:schemeClr val="bg1">
                    <a:lumMod val="10000"/>
                    <a:lumOff val="90000"/>
                  </a:schemeClr>
                </a:solidFill>
                <a:sym typeface="DIN Condensed"/>
              </a:rPr>
              <a:t>75 watt Laser</a:t>
            </a:r>
            <a:endParaRPr lang="en-US" sz="2800" cap="all" dirty="0">
              <a:solidFill>
                <a:srgbClr val="FFFFFF"/>
              </a:solidFill>
              <a:sym typeface="DIN Condensed"/>
            </a:endParaRPr>
          </a:p>
        </p:txBody>
      </p:sp>
      <p:sp>
        <p:nvSpPr>
          <p:cNvPr id="220" name="Interlocking lid that prevents laser from firing without sensors detecting that the lid is closed"/>
          <p:cNvSpPr txBox="1"/>
          <p:nvPr/>
        </p:nvSpPr>
        <p:spPr>
          <a:xfrm>
            <a:off x="5715956" y="2718787"/>
            <a:ext cx="5448574" cy="718145"/>
          </a:xfrm>
          <a:prstGeom prst="rect">
            <a:avLst/>
          </a:prstGeom>
          <a:ln w="31750">
            <a:solidFill>
              <a:srgbClr val="FFFF00"/>
            </a:solidFill>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b="1">
                <a:solidFill>
                  <a:srgbClr val="FFFFFF"/>
                </a:solidFill>
                <a:latin typeface="Avenir Next"/>
                <a:ea typeface="Avenir Next"/>
                <a:cs typeface="Avenir Next"/>
                <a:sym typeface="Avenir Next"/>
              </a:defRPr>
            </a:lvl1pPr>
          </a:lstStyle>
          <a:p>
            <a:pPr algn="ctr"/>
            <a:r>
              <a:rPr lang="en-US" dirty="0">
                <a:solidFill>
                  <a:srgbClr val="FF0000"/>
                </a:solidFill>
              </a:rPr>
              <a:t>Green sensors indicate the lid is closed and the laser is safe to fire. </a:t>
            </a:r>
            <a:endParaRPr dirty="0">
              <a:solidFill>
                <a:srgbClr val="FF0000"/>
              </a:solidFill>
            </a:endParaRPr>
          </a:p>
        </p:txBody>
      </p:sp>
      <p:sp>
        <p:nvSpPr>
          <p:cNvPr id="221" name="Line"/>
          <p:cNvSpPr/>
          <p:nvPr/>
        </p:nvSpPr>
        <p:spPr>
          <a:xfrm flipH="1">
            <a:off x="8631971" y="3835503"/>
            <a:ext cx="1504157" cy="989828"/>
          </a:xfrm>
          <a:prstGeom prst="line">
            <a:avLst/>
          </a:prstGeom>
          <a:ln w="88900">
            <a:solidFill>
              <a:schemeClr val="accent5">
                <a:hueOff val="343847"/>
                <a:satOff val="6318"/>
                <a:lumOff val="8159"/>
              </a:schemeClr>
            </a:solidFill>
            <a:miter lim="400000"/>
            <a:tailEnd type="triangle"/>
          </a:ln>
        </p:spPr>
        <p:txBody>
          <a:bodyPr lIns="50800" tIns="50800" rIns="50800" bIns="50800" anchor="ctr"/>
          <a:lstStyle/>
          <a:p>
            <a:pPr algn="ctr">
              <a:lnSpc>
                <a:spcPct val="80000"/>
              </a:lnSpc>
              <a:spcBef>
                <a:spcPts val="0"/>
              </a:spcBef>
              <a:defRPr sz="2800" cap="all">
                <a:latin typeface="+mn-lt"/>
                <a:ea typeface="+mn-ea"/>
                <a:cs typeface="+mn-cs"/>
                <a:sym typeface="DIN Condensed"/>
              </a:defRPr>
            </a:pPr>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Laser Cutter Exhaust system"/>
          <p:cNvSpPr txBox="1">
            <a:spLocks noGrp="1"/>
          </p:cNvSpPr>
          <p:nvPr>
            <p:ph type="title"/>
          </p:nvPr>
        </p:nvSpPr>
        <p:spPr>
          <a:xfrm>
            <a:off x="406400" y="1993680"/>
            <a:ext cx="12192000" cy="4521200"/>
          </a:xfrm>
          <a:prstGeom prst="rect">
            <a:avLst/>
          </a:prstGeom>
        </p:spPr>
        <p:txBody>
          <a:bodyPr>
            <a:normAutofit/>
          </a:bodyPr>
          <a:lstStyle/>
          <a:p>
            <a:r>
              <a:rPr dirty="0"/>
              <a:t>Laser Cutter Exhaust system</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ext"/>
          <p:cNvSpPr txBox="1">
            <a:spLocks noGrp="1"/>
          </p:cNvSpPr>
          <p:nvPr>
            <p:ph type="body" idx="13"/>
          </p:nvPr>
        </p:nvSpPr>
        <p:spPr>
          <a:prstGeom prst="rect">
            <a:avLst/>
          </a:prstGeom>
        </p:spPr>
        <p:txBody>
          <a:bodyPr/>
          <a:lstStyle/>
          <a:p>
            <a:r>
              <a:t> </a:t>
            </a:r>
          </a:p>
        </p:txBody>
      </p:sp>
      <p:sp>
        <p:nvSpPr>
          <p:cNvPr id="231" name="Exhaust system must always be turned on while laser is firing"/>
          <p:cNvSpPr txBox="1">
            <a:spLocks noGrp="1"/>
          </p:cNvSpPr>
          <p:nvPr>
            <p:ph type="title"/>
          </p:nvPr>
        </p:nvSpPr>
        <p:spPr>
          <a:prstGeom prst="rect">
            <a:avLst/>
          </a:prstGeom>
        </p:spPr>
        <p:txBody>
          <a:bodyPr>
            <a:noAutofit/>
          </a:bodyPr>
          <a:lstStyle>
            <a:lvl1pPr defTabSz="420624">
              <a:spcBef>
                <a:spcPts val="2000"/>
              </a:spcBef>
              <a:defRPr sz="4320"/>
            </a:lvl1pPr>
          </a:lstStyle>
          <a:p>
            <a:pPr algn="ctr"/>
            <a:r>
              <a:rPr sz="4200" dirty="0"/>
              <a:t>Exhaust system must always be turned on while laser is firing</a:t>
            </a:r>
          </a:p>
        </p:txBody>
      </p:sp>
      <p:sp>
        <p:nvSpPr>
          <p:cNvPr id="232" name="Both laser cutters are equipped with an exhaust system to prevent excess heat and smoke from building up inside the unit. Most common accidents take place due to inadequate exhaust allowing materials to catch fire.…"/>
          <p:cNvSpPr txBox="1">
            <a:spLocks noGrp="1"/>
          </p:cNvSpPr>
          <p:nvPr>
            <p:ph type="body" idx="1"/>
          </p:nvPr>
        </p:nvSpPr>
        <p:spPr>
          <a:prstGeom prst="rect">
            <a:avLst/>
          </a:prstGeom>
        </p:spPr>
        <p:txBody>
          <a:bodyPr/>
          <a:lstStyle/>
          <a:p>
            <a:pPr marL="337820" indent="-337820" defTabSz="443991">
              <a:spcBef>
                <a:spcPts val="2100"/>
              </a:spcBef>
              <a:defRPr sz="2584"/>
            </a:pPr>
            <a:r>
              <a:rPr dirty="0"/>
              <a:t>Both laser cutters are equipped with an exhaust system to prevent excess heat and smoke from building up. </a:t>
            </a:r>
            <a:r>
              <a:rPr lang="en-US" dirty="0"/>
              <a:t>A</a:t>
            </a:r>
            <a:r>
              <a:rPr dirty="0"/>
              <a:t>ccidents </a:t>
            </a:r>
            <a:r>
              <a:rPr lang="en-US" dirty="0"/>
              <a:t>happen when the system is not turned on and there is no</a:t>
            </a:r>
            <a:r>
              <a:rPr dirty="0"/>
              <a:t> </a:t>
            </a:r>
            <a:r>
              <a:rPr lang="en-US" dirty="0"/>
              <a:t>air flow to</a:t>
            </a:r>
            <a:r>
              <a:rPr dirty="0"/>
              <a:t> </a:t>
            </a:r>
            <a:r>
              <a:rPr lang="en-US" dirty="0"/>
              <a:t>prevent</a:t>
            </a:r>
            <a:r>
              <a:rPr dirty="0"/>
              <a:t> materials </a:t>
            </a:r>
            <a:r>
              <a:rPr lang="en-US" dirty="0"/>
              <a:t>from </a:t>
            </a:r>
            <a:r>
              <a:rPr dirty="0"/>
              <a:t>catch</a:t>
            </a:r>
            <a:r>
              <a:rPr lang="en-US" dirty="0"/>
              <a:t>ing</a:t>
            </a:r>
            <a:r>
              <a:rPr dirty="0"/>
              <a:t> fire. </a:t>
            </a:r>
          </a:p>
          <a:p>
            <a:pPr marL="337820" indent="-337820" defTabSz="443991">
              <a:spcBef>
                <a:spcPts val="2100"/>
              </a:spcBef>
              <a:defRPr sz="2584"/>
            </a:pPr>
            <a:r>
              <a:rPr dirty="0"/>
              <a:t>What does the machine </a:t>
            </a:r>
            <a:r>
              <a:rPr dirty="0">
                <a:solidFill>
                  <a:schemeClr val="accent1"/>
                </a:solidFill>
              </a:rPr>
              <a:t>SOUND</a:t>
            </a:r>
            <a:r>
              <a:rPr dirty="0"/>
              <a:t>, </a:t>
            </a:r>
            <a:r>
              <a:rPr dirty="0">
                <a:solidFill>
                  <a:schemeClr val="accent1"/>
                </a:solidFill>
              </a:rPr>
              <a:t>SMELL</a:t>
            </a:r>
            <a:r>
              <a:rPr dirty="0"/>
              <a:t>, and </a:t>
            </a:r>
            <a:r>
              <a:rPr dirty="0">
                <a:solidFill>
                  <a:schemeClr val="accent1"/>
                </a:solidFill>
              </a:rPr>
              <a:t>LOOK</a:t>
            </a:r>
            <a:r>
              <a:rPr dirty="0"/>
              <a:t> lik</a:t>
            </a:r>
            <a:r>
              <a:rPr lang="en-US" dirty="0"/>
              <a:t>e when it is operating properly?</a:t>
            </a:r>
            <a:endParaRPr dirty="0"/>
          </a:p>
          <a:p>
            <a:pPr marL="782320" lvl="1" indent="-337820" defTabSz="443991">
              <a:spcBef>
                <a:spcPts val="2100"/>
              </a:spcBef>
              <a:defRPr sz="2584"/>
            </a:pPr>
            <a:r>
              <a:rPr dirty="0"/>
              <a:t>Pay attention to the way the laser </a:t>
            </a:r>
            <a:r>
              <a:rPr dirty="0">
                <a:solidFill>
                  <a:srgbClr val="00B0F0"/>
                </a:solidFill>
              </a:rPr>
              <a:t>sounds</a:t>
            </a:r>
            <a:r>
              <a:rPr dirty="0"/>
              <a:t> when first operated with a staff member. If the machine is making unexpected noises, </a:t>
            </a:r>
            <a:r>
              <a:rPr u="sng" dirty="0"/>
              <a:t>immediately press stop and seek assistance from </a:t>
            </a:r>
            <a:r>
              <a:rPr lang="en-US" u="sng" dirty="0"/>
              <a:t>faculty or</a:t>
            </a:r>
            <a:r>
              <a:rPr u="sng" dirty="0"/>
              <a:t> staff. </a:t>
            </a:r>
          </a:p>
          <a:p>
            <a:pPr marL="782320" lvl="1" indent="-337820" defTabSz="443991">
              <a:spcBef>
                <a:spcPts val="2100"/>
              </a:spcBef>
              <a:defRPr sz="2584"/>
            </a:pPr>
            <a:r>
              <a:rPr dirty="0"/>
              <a:t>If you </a:t>
            </a:r>
            <a:r>
              <a:rPr dirty="0">
                <a:solidFill>
                  <a:srgbClr val="00B0F0"/>
                </a:solidFill>
              </a:rPr>
              <a:t>smell</a:t>
            </a:r>
            <a:r>
              <a:rPr dirty="0"/>
              <a:t> excess smoke or abnormal burning, </a:t>
            </a:r>
            <a:r>
              <a:rPr u="sng" dirty="0"/>
              <a:t>immediately press stop and seek assistance from </a:t>
            </a:r>
            <a:r>
              <a:rPr lang="en-US" u="sng" dirty="0"/>
              <a:t>faculty or</a:t>
            </a:r>
            <a:r>
              <a:rPr u="sng" dirty="0"/>
              <a:t> staff.</a:t>
            </a:r>
          </a:p>
          <a:p>
            <a:pPr marL="782320" lvl="1" indent="-337820" defTabSz="443991">
              <a:spcBef>
                <a:spcPts val="2100"/>
              </a:spcBef>
              <a:defRPr sz="2584"/>
            </a:pPr>
            <a:r>
              <a:rPr dirty="0"/>
              <a:t>If you </a:t>
            </a:r>
            <a:r>
              <a:rPr dirty="0">
                <a:solidFill>
                  <a:srgbClr val="00B0F0"/>
                </a:solidFill>
              </a:rPr>
              <a:t>see</a:t>
            </a:r>
            <a:r>
              <a:rPr dirty="0"/>
              <a:t> flares or smoke build up within the machine during cutting, </a:t>
            </a:r>
            <a:r>
              <a:rPr u="sng" dirty="0"/>
              <a:t>immediately press stop and seek assistance from </a:t>
            </a:r>
            <a:r>
              <a:rPr lang="en-US" u="sng" dirty="0"/>
              <a:t>faculty or</a:t>
            </a:r>
            <a:r>
              <a:rPr u="sng" dirty="0"/>
              <a:t> staff.</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_DSC0002.jpg" descr="_DSC000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53330"/>
            <a:ext cx="13004801" cy="8637518"/>
          </a:xfrm>
          <a:prstGeom prst="rect">
            <a:avLst/>
          </a:prstGeom>
          <a:ln w="12700">
            <a:miter lim="400000"/>
          </a:ln>
        </p:spPr>
      </p:pic>
      <p:sp>
        <p:nvSpPr>
          <p:cNvPr id="235" name="Rectangle"/>
          <p:cNvSpPr/>
          <p:nvPr/>
        </p:nvSpPr>
        <p:spPr>
          <a:xfrm>
            <a:off x="0" y="0"/>
            <a:ext cx="13032533" cy="746798"/>
          </a:xfrm>
          <a:prstGeom prst="rect">
            <a:avLst/>
          </a:prstGeom>
          <a:solidFill>
            <a:srgbClr val="FFBB54"/>
          </a:solidFill>
          <a:ln w="12700">
            <a:miter lim="400000"/>
          </a:ln>
          <a:effectLst>
            <a:outerShdw blurRad="63500" dist="25400" dir="5400000" rotWithShape="0">
              <a:srgbClr val="000000">
                <a:alpha val="50000"/>
              </a:srgbClr>
            </a:outerShdw>
          </a:effectLst>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a:defRPr>
            </a:pPr>
            <a:r>
              <a:rPr lang="en-US" sz="2800" b="1" cap="all" dirty="0">
                <a:solidFill>
                  <a:schemeClr val="bg1">
                    <a:lumMod val="10000"/>
                    <a:lumOff val="90000"/>
                  </a:schemeClr>
                </a:solidFill>
                <a:sym typeface="DIN Condensed"/>
              </a:rPr>
              <a:t>75 watt Laser</a:t>
            </a:r>
            <a:endParaRPr lang="en-US" sz="2800" cap="all" dirty="0">
              <a:solidFill>
                <a:srgbClr val="FFFFFF"/>
              </a:solidFill>
              <a:sym typeface="DIN Condensed"/>
            </a:endParaRPr>
          </a:p>
        </p:txBody>
      </p:sp>
      <p:sp>
        <p:nvSpPr>
          <p:cNvPr id="236" name="Full exhaust system with vent and blower pictured"/>
          <p:cNvSpPr txBox="1"/>
          <p:nvPr/>
        </p:nvSpPr>
        <p:spPr>
          <a:xfrm>
            <a:off x="598264" y="162332"/>
            <a:ext cx="7638649" cy="41036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b="1">
                <a:solidFill>
                  <a:srgbClr val="FFFFFF"/>
                </a:solidFill>
                <a:latin typeface="Avenir Next"/>
                <a:ea typeface="Avenir Next"/>
                <a:cs typeface="Avenir Next"/>
                <a:sym typeface="Avenir Next"/>
              </a:defRPr>
            </a:lvl1pPr>
          </a:lstStyle>
          <a:p>
            <a:endParaRPr dirty="0"/>
          </a:p>
        </p:txBody>
      </p:sp>
      <p:sp>
        <p:nvSpPr>
          <p:cNvPr id="237" name="Line"/>
          <p:cNvSpPr/>
          <p:nvPr/>
        </p:nvSpPr>
        <p:spPr>
          <a:xfrm>
            <a:off x="3687097" y="4350776"/>
            <a:ext cx="995516" cy="1077069"/>
          </a:xfrm>
          <a:prstGeom prst="line">
            <a:avLst/>
          </a:prstGeom>
          <a:ln w="88900">
            <a:solidFill>
              <a:schemeClr val="accent5">
                <a:hueOff val="343847"/>
                <a:satOff val="6318"/>
                <a:lumOff val="8159"/>
              </a:schemeClr>
            </a:solidFill>
            <a:miter lim="400000"/>
            <a:tailEnd type="triangle"/>
          </a:ln>
        </p:spPr>
        <p:txBody>
          <a:bodyPr lIns="50800" tIns="50800" rIns="50800" bIns="50800" anchor="ctr"/>
          <a:lstStyle/>
          <a:p>
            <a:pPr algn="ctr">
              <a:lnSpc>
                <a:spcPct val="80000"/>
              </a:lnSpc>
              <a:spcBef>
                <a:spcPts val="0"/>
              </a:spcBef>
              <a:defRPr sz="2800" cap="all">
                <a:latin typeface="+mn-lt"/>
                <a:ea typeface="+mn-ea"/>
                <a:cs typeface="+mn-cs"/>
                <a:sym typeface="DIN Condensed"/>
              </a:defRPr>
            </a:pPr>
            <a:endParaRPr/>
          </a:p>
        </p:txBody>
      </p:sp>
      <p:sp>
        <p:nvSpPr>
          <p:cNvPr id="3" name="Rectangle 2">
            <a:extLst>
              <a:ext uri="{FF2B5EF4-FFF2-40B4-BE49-F238E27FC236}">
                <a16:creationId xmlns:a16="http://schemas.microsoft.com/office/drawing/2014/main" id="{B2DE4F42-1E04-234F-880C-FF264134A733}"/>
              </a:ext>
            </a:extLst>
          </p:cNvPr>
          <p:cNvSpPr/>
          <p:nvPr/>
        </p:nvSpPr>
        <p:spPr>
          <a:xfrm>
            <a:off x="2013118" y="3821134"/>
            <a:ext cx="4505670" cy="400110"/>
          </a:xfrm>
          <a:prstGeom prst="rect">
            <a:avLst/>
          </a:prstGeom>
          <a:ln w="31750">
            <a:solidFill>
              <a:srgbClr val="FFFF00"/>
            </a:solidFill>
          </a:ln>
        </p:spPr>
        <p:txBody>
          <a:bodyPr wrap="square">
            <a:spAutoFit/>
          </a:bodyPr>
          <a:lstStyle/>
          <a:p>
            <a:pPr lvl="0"/>
            <a:r>
              <a:rPr lang="en-US" b="1" dirty="0">
                <a:solidFill>
                  <a:srgbClr val="FF0000"/>
                </a:solidFill>
              </a:rPr>
              <a:t>Exhaust system with vent and blower</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DSC_0475.jpg" descr="DSC_047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09467"/>
            <a:ext cx="13004801" cy="8669868"/>
          </a:xfrm>
          <a:prstGeom prst="rect">
            <a:avLst/>
          </a:prstGeom>
          <a:ln w="12700">
            <a:miter lim="400000"/>
          </a:ln>
        </p:spPr>
      </p:pic>
      <p:sp>
        <p:nvSpPr>
          <p:cNvPr id="240" name="Rectangle"/>
          <p:cNvSpPr/>
          <p:nvPr/>
        </p:nvSpPr>
        <p:spPr>
          <a:xfrm>
            <a:off x="-13867" y="43051"/>
            <a:ext cx="13032533" cy="746798"/>
          </a:xfrm>
          <a:prstGeom prst="rect">
            <a:avLst/>
          </a:prstGeom>
          <a:solidFill>
            <a:schemeClr val="accent1"/>
          </a:solidFill>
          <a:ln w="12700">
            <a:miter lim="400000"/>
          </a:ln>
          <a:effectLst>
            <a:outerShdw blurRad="63500" dist="25400" dir="5400000" rotWithShape="0">
              <a:srgbClr val="000000">
                <a:alpha val="50000"/>
              </a:srgbClr>
            </a:outerShdw>
          </a:effectLst>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a:defRPr>
            </a:pPr>
            <a:r>
              <a:rPr lang="en-US" sz="2800" b="1" cap="all" dirty="0">
                <a:solidFill>
                  <a:schemeClr val="bg1">
                    <a:lumMod val="10000"/>
                    <a:lumOff val="90000"/>
                  </a:schemeClr>
                </a:solidFill>
                <a:sym typeface="DIN Condensed"/>
              </a:rPr>
              <a:t>30 watt Laser</a:t>
            </a:r>
            <a:endParaRPr lang="en-US" sz="2800" cap="all" dirty="0">
              <a:solidFill>
                <a:srgbClr val="FFFFFF"/>
              </a:solidFill>
              <a:sym typeface="DIN Condensed"/>
            </a:endParaRPr>
          </a:p>
        </p:txBody>
      </p:sp>
      <p:sp>
        <p:nvSpPr>
          <p:cNvPr id="241" name="Full exhaust system with vent and blower pictured"/>
          <p:cNvSpPr txBox="1"/>
          <p:nvPr/>
        </p:nvSpPr>
        <p:spPr>
          <a:xfrm>
            <a:off x="5430377" y="4313187"/>
            <a:ext cx="4731262" cy="410369"/>
          </a:xfrm>
          <a:prstGeom prst="rect">
            <a:avLst/>
          </a:prstGeom>
          <a:ln w="31750">
            <a:solidFill>
              <a:srgbClr val="FFFF00"/>
            </a:solidFill>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b="1">
                <a:solidFill>
                  <a:srgbClr val="FFFFFF"/>
                </a:solidFill>
                <a:latin typeface="Avenir Next"/>
                <a:ea typeface="Avenir Next"/>
                <a:cs typeface="Avenir Next"/>
                <a:sym typeface="Avenir Next"/>
              </a:defRPr>
            </a:lvl1pPr>
          </a:lstStyle>
          <a:p>
            <a:r>
              <a:rPr lang="en-US" dirty="0"/>
              <a:t>E</a:t>
            </a:r>
            <a:r>
              <a:rPr dirty="0"/>
              <a:t>xhaust system with vent and blower</a:t>
            </a:r>
          </a:p>
        </p:txBody>
      </p:sp>
      <p:sp>
        <p:nvSpPr>
          <p:cNvPr id="242" name="Line"/>
          <p:cNvSpPr/>
          <p:nvPr/>
        </p:nvSpPr>
        <p:spPr>
          <a:xfrm flipH="1">
            <a:off x="8763000" y="5043174"/>
            <a:ext cx="469950" cy="1319526"/>
          </a:xfrm>
          <a:prstGeom prst="line">
            <a:avLst/>
          </a:prstGeom>
          <a:ln w="88900">
            <a:solidFill>
              <a:schemeClr val="accent5">
                <a:hueOff val="343847"/>
                <a:satOff val="6318"/>
                <a:lumOff val="8159"/>
              </a:schemeClr>
            </a:solidFill>
            <a:miter lim="400000"/>
            <a:tailEnd type="triangle"/>
          </a:ln>
        </p:spPr>
        <p:txBody>
          <a:bodyPr lIns="50800" tIns="50800" rIns="50800" bIns="50800" anchor="ctr"/>
          <a:lstStyle/>
          <a:p>
            <a:pPr algn="ctr">
              <a:lnSpc>
                <a:spcPct val="80000"/>
              </a:lnSpc>
              <a:spcBef>
                <a:spcPts val="0"/>
              </a:spcBef>
              <a:defRPr sz="2800" cap="all">
                <a:latin typeface="+mn-lt"/>
                <a:ea typeface="+mn-ea"/>
                <a:cs typeface="+mn-cs"/>
                <a:sym typeface="DIN Condensed"/>
              </a:defRPr>
            </a:pPr>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 name="DSC_0480.jpg" descr="DSC_048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095623"/>
            <a:ext cx="13004801" cy="8669868"/>
          </a:xfrm>
          <a:prstGeom prst="rect">
            <a:avLst/>
          </a:prstGeom>
          <a:ln w="12700">
            <a:miter lim="400000"/>
          </a:ln>
        </p:spPr>
      </p:pic>
      <p:sp>
        <p:nvSpPr>
          <p:cNvPr id="245" name="Rectangle"/>
          <p:cNvSpPr/>
          <p:nvPr/>
        </p:nvSpPr>
        <p:spPr>
          <a:xfrm>
            <a:off x="-13867" y="-5883"/>
            <a:ext cx="13032533" cy="746798"/>
          </a:xfrm>
          <a:prstGeom prst="rect">
            <a:avLst/>
          </a:prstGeom>
          <a:solidFill>
            <a:schemeClr val="accent1"/>
          </a:solidFill>
          <a:ln w="12700">
            <a:miter lim="400000"/>
          </a:ln>
          <a:effectLst>
            <a:outerShdw blurRad="63500" dist="25400" dir="5400000" rotWithShape="0">
              <a:srgbClr val="000000">
                <a:alpha val="50000"/>
              </a:srgbClr>
            </a:outerShdw>
          </a:effectLst>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a:defRPr>
            </a:pPr>
            <a:endParaRPr/>
          </a:p>
        </p:txBody>
      </p:sp>
      <p:sp>
        <p:nvSpPr>
          <p:cNvPr id="246" name="Vent operation switch: ALWAYS TURN ON THE FAN BEFORE RUNNING A FILE"/>
          <p:cNvSpPr txBox="1"/>
          <p:nvPr/>
        </p:nvSpPr>
        <p:spPr>
          <a:xfrm>
            <a:off x="1202160" y="90736"/>
            <a:ext cx="10600477" cy="55168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ctr">
              <a:lnSpc>
                <a:spcPct val="80000"/>
              </a:lnSpc>
              <a:spcBef>
                <a:spcPts val="0"/>
              </a:spcBef>
              <a:defRPr sz="2800" cap="all">
                <a:solidFill>
                  <a:srgbClr val="FFFFFF"/>
                </a:solidFill>
                <a:latin typeface="+mn-lt"/>
                <a:ea typeface="+mn-ea"/>
                <a:cs typeface="+mn-cs"/>
                <a:sym typeface="DIN Condensed"/>
              </a:defRPr>
            </a:pPr>
            <a:r>
              <a:rPr lang="en-US" sz="3600" b="1" cap="all" dirty="0">
                <a:solidFill>
                  <a:schemeClr val="bg1">
                    <a:lumMod val="10000"/>
                    <a:lumOff val="90000"/>
                  </a:schemeClr>
                </a:solidFill>
                <a:sym typeface="DIN Condensed"/>
              </a:rPr>
              <a:t>30 watt Laser</a:t>
            </a:r>
            <a:endParaRPr lang="en-US" sz="3600" cap="all" dirty="0">
              <a:solidFill>
                <a:srgbClr val="FFFFFF"/>
              </a:solidFill>
              <a:sym typeface="DIN Condense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
          <p:cNvSpPr txBox="1">
            <a:spLocks noGrp="1"/>
          </p:cNvSpPr>
          <p:nvPr>
            <p:ph type="body" idx="13"/>
          </p:nvPr>
        </p:nvSpPr>
        <p:spPr>
          <a:prstGeom prst="rect">
            <a:avLst/>
          </a:prstGeom>
        </p:spPr>
        <p:txBody>
          <a:bodyPr/>
          <a:lstStyle/>
          <a:p>
            <a:r>
              <a:t> </a:t>
            </a:r>
          </a:p>
        </p:txBody>
      </p:sp>
      <p:sp>
        <p:nvSpPr>
          <p:cNvPr id="175" name="The Art Department laser cutters are designed to be safe when used properly. This power point covers basic safety features that are in place so that you can identify when things are not working correctly, or may need to be checked."/>
          <p:cNvSpPr txBox="1">
            <a:spLocks noGrp="1"/>
          </p:cNvSpPr>
          <p:nvPr>
            <p:ph type="title"/>
          </p:nvPr>
        </p:nvSpPr>
        <p:spPr>
          <a:xfrm>
            <a:off x="406400" y="1536700"/>
            <a:ext cx="12192000" cy="7287612"/>
          </a:xfrm>
          <a:prstGeom prst="rect">
            <a:avLst/>
          </a:prstGeom>
        </p:spPr>
        <p:txBody>
          <a:bodyPr>
            <a:normAutofit/>
          </a:bodyPr>
          <a:lstStyle>
            <a:lvl1pPr>
              <a:lnSpc>
                <a:spcPct val="100000"/>
              </a:lnSpc>
              <a:defRPr sz="5800">
                <a:solidFill>
                  <a:srgbClr val="5A5C5D"/>
                </a:solidFill>
              </a:defRPr>
            </a:lvl1pPr>
          </a:lstStyle>
          <a:p>
            <a:r>
              <a:rPr dirty="0"/>
              <a:t>The Art Department laser cutters are designed to be safe </a:t>
            </a:r>
            <a:r>
              <a:rPr dirty="0">
                <a:solidFill>
                  <a:srgbClr val="FFBB53"/>
                </a:solidFill>
              </a:rPr>
              <a:t>when used properly</a:t>
            </a:r>
            <a:r>
              <a:rPr dirty="0"/>
              <a:t>. This power point covers basic safety features that are in place so that you can identify when things are not working correctly, or may need to be checked. </a:t>
            </a:r>
          </a:p>
        </p:txBody>
      </p:sp>
      <p:sp>
        <p:nvSpPr>
          <p:cNvPr id="3" name="TextBox 2"/>
          <p:cNvSpPr txBox="1"/>
          <p:nvPr/>
        </p:nvSpPr>
        <p:spPr>
          <a:xfrm>
            <a:off x="12329652" y="1086269"/>
            <a:ext cx="102657"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0" hangingPunct="0">
              <a:lnSpc>
                <a:spcPct val="100000"/>
              </a:lnSpc>
              <a:spcBef>
                <a:spcPts val="2400"/>
              </a:spcBef>
              <a:spcAft>
                <a:spcPts val="0"/>
              </a:spcAft>
              <a:buClrTx/>
              <a:buSzTx/>
              <a:buFontTx/>
              <a:buNone/>
              <a:tabLst/>
            </a:pPr>
            <a:endParaRPr kumimoji="0" lang="en-US" sz="2000" b="0" i="0" u="none" strike="noStrike" cap="none" spc="0" normalizeH="0" baseline="0" dirty="0">
              <a:ln>
                <a:noFill/>
              </a:ln>
              <a:solidFill>
                <a:srgbClr val="838787"/>
              </a:solidFill>
              <a:effectLst/>
              <a:uFillTx/>
              <a:latin typeface="Avenir Next Medium"/>
              <a:ea typeface="Avenir Next Medium"/>
              <a:cs typeface="Avenir Next Medium"/>
              <a:sym typeface="Avenir Next Medium"/>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p:cNvSpPr/>
          <p:nvPr/>
        </p:nvSpPr>
        <p:spPr>
          <a:xfrm>
            <a:off x="-13867" y="-5883"/>
            <a:ext cx="13032533" cy="746798"/>
          </a:xfrm>
          <a:prstGeom prst="rect">
            <a:avLst/>
          </a:prstGeom>
          <a:solidFill>
            <a:schemeClr val="accent1"/>
          </a:solidFill>
          <a:ln w="12700">
            <a:miter lim="400000"/>
          </a:ln>
          <a:effectLst>
            <a:outerShdw blurRad="63500" dist="25400" dir="5400000" rotWithShape="0">
              <a:srgbClr val="000000">
                <a:alpha val="50000"/>
              </a:srgbClr>
            </a:outerShdw>
          </a:effectLst>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a:defRPr>
            </a:pPr>
            <a:endParaRPr/>
          </a:p>
        </p:txBody>
      </p:sp>
      <p:sp>
        <p:nvSpPr>
          <p:cNvPr id="4" name="Vent operation switch: ALWAYS TURN ON THE FAN BEFORE RUNNING A FILE"/>
          <p:cNvSpPr txBox="1"/>
          <p:nvPr/>
        </p:nvSpPr>
        <p:spPr>
          <a:xfrm>
            <a:off x="1202160" y="91671"/>
            <a:ext cx="10600477" cy="55168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ctr">
              <a:lnSpc>
                <a:spcPct val="80000"/>
              </a:lnSpc>
              <a:spcBef>
                <a:spcPts val="0"/>
              </a:spcBef>
              <a:defRPr sz="2800" cap="all">
                <a:solidFill>
                  <a:srgbClr val="FFFFFF"/>
                </a:solidFill>
                <a:latin typeface="+mn-lt"/>
                <a:ea typeface="+mn-ea"/>
                <a:cs typeface="+mn-cs"/>
                <a:sym typeface="DIN Condensed"/>
              </a:defRPr>
            </a:pPr>
            <a:r>
              <a:rPr lang="en-US" sz="3600" b="1" cap="all" dirty="0">
                <a:solidFill>
                  <a:schemeClr val="bg1">
                    <a:lumMod val="10000"/>
                    <a:lumOff val="90000"/>
                  </a:schemeClr>
                </a:solidFill>
                <a:sym typeface="DIN Condensed"/>
              </a:rPr>
              <a:t>75 watt Laser</a:t>
            </a:r>
            <a:endParaRPr lang="en-US" sz="3600" cap="all" dirty="0">
              <a:solidFill>
                <a:srgbClr val="FFFFFF"/>
              </a:solidFill>
              <a:sym typeface="DIN Condensed"/>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34186" y="1002890"/>
            <a:ext cx="7531261" cy="8750710"/>
          </a:xfrm>
          <a:prstGeom prst="rect">
            <a:avLst/>
          </a:prstGeom>
        </p:spPr>
      </p:pic>
      <p:sp>
        <p:nvSpPr>
          <p:cNvPr id="6" name="Line"/>
          <p:cNvSpPr/>
          <p:nvPr/>
        </p:nvSpPr>
        <p:spPr>
          <a:xfrm>
            <a:off x="8952271" y="6120581"/>
            <a:ext cx="385916" cy="1466235"/>
          </a:xfrm>
          <a:prstGeom prst="line">
            <a:avLst/>
          </a:prstGeom>
          <a:ln w="88900">
            <a:solidFill>
              <a:schemeClr val="accent5">
                <a:hueOff val="343847"/>
                <a:satOff val="6318"/>
                <a:lumOff val="8159"/>
              </a:schemeClr>
            </a:solidFill>
            <a:miter lim="400000"/>
            <a:tailEnd type="triangle"/>
          </a:ln>
        </p:spPr>
        <p:txBody>
          <a:bodyPr lIns="50800" tIns="50800" rIns="50800" bIns="50800" anchor="ctr"/>
          <a:lstStyle/>
          <a:p>
            <a:pPr algn="ctr">
              <a:lnSpc>
                <a:spcPct val="80000"/>
              </a:lnSpc>
              <a:spcBef>
                <a:spcPts val="0"/>
              </a:spcBef>
              <a:defRPr sz="2800" cap="all">
                <a:latin typeface="+mn-lt"/>
                <a:ea typeface="+mn-ea"/>
                <a:cs typeface="+mn-cs"/>
                <a:sym typeface="DIN Condensed"/>
              </a:defRPr>
            </a:pPr>
            <a:endParaRPr/>
          </a:p>
        </p:txBody>
      </p:sp>
    </p:spTree>
    <p:extLst>
      <p:ext uri="{BB962C8B-B14F-4D97-AF65-F5344CB8AC3E}">
        <p14:creationId xmlns:p14="http://schemas.microsoft.com/office/powerpoint/2010/main" val="72995271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ext"/>
          <p:cNvSpPr txBox="1">
            <a:spLocks noGrp="1"/>
          </p:cNvSpPr>
          <p:nvPr>
            <p:ph type="body" idx="13"/>
          </p:nvPr>
        </p:nvSpPr>
        <p:spPr>
          <a:prstGeom prst="rect">
            <a:avLst/>
          </a:prstGeom>
        </p:spPr>
        <p:txBody>
          <a:bodyPr/>
          <a:lstStyle/>
          <a:p>
            <a:r>
              <a:t> </a:t>
            </a:r>
          </a:p>
        </p:txBody>
      </p:sp>
      <p:sp>
        <p:nvSpPr>
          <p:cNvPr id="250" name="it is required that a trained, authorized laser cutter operator be present at all times when the laser cutter is in operation Because of the inherent fire danger.  NEVER LEAVE THE INSTRUMENT UNATTENDED WHILE OPERATING. If you need to step out of the room pause the equipment and alert a Faculty or Staff member."/>
          <p:cNvSpPr txBox="1">
            <a:spLocks noGrp="1"/>
          </p:cNvSpPr>
          <p:nvPr>
            <p:ph type="title"/>
          </p:nvPr>
        </p:nvSpPr>
        <p:spPr>
          <a:xfrm>
            <a:off x="406400" y="1536700"/>
            <a:ext cx="12192000" cy="7542156"/>
          </a:xfrm>
          <a:prstGeom prst="rect">
            <a:avLst/>
          </a:prstGeom>
        </p:spPr>
        <p:txBody>
          <a:bodyPr>
            <a:normAutofit/>
          </a:bodyPr>
          <a:lstStyle/>
          <a:p>
            <a:r>
              <a:rPr lang="en-US" sz="4000" dirty="0">
                <a:solidFill>
                  <a:srgbClr val="FFBB53"/>
                </a:solidFill>
              </a:rPr>
              <a:t>THE MOST COMMON SOURCE OF ACCIDENTS IS FIRE BUILDING UP INSIDE OF THE laser cutter DUE TO INADEQUATE EXHAUST. </a:t>
            </a:r>
            <a:r>
              <a:rPr lang="en-US" sz="4000" dirty="0">
                <a:solidFill>
                  <a:srgbClr val="5A5C5D"/>
                </a:solidFill>
              </a:rPr>
              <a:t/>
            </a:r>
            <a:br>
              <a:rPr lang="en-US" sz="4000" dirty="0">
                <a:solidFill>
                  <a:srgbClr val="5A5C5D"/>
                </a:solidFill>
              </a:rPr>
            </a:br>
            <a:r>
              <a:rPr lang="en-US" sz="4000" dirty="0">
                <a:solidFill>
                  <a:srgbClr val="5A5C5D"/>
                </a:solidFill>
              </a:rPr>
              <a:t/>
            </a:r>
            <a:br>
              <a:rPr lang="en-US" sz="4000" dirty="0">
                <a:solidFill>
                  <a:srgbClr val="5A5C5D"/>
                </a:solidFill>
              </a:rPr>
            </a:br>
            <a:r>
              <a:rPr sz="4000" dirty="0">
                <a:solidFill>
                  <a:srgbClr val="5A5C5D"/>
                </a:solidFill>
              </a:rPr>
              <a:t>it is required that a trained, authorized operator be present at all times when the laser cutter is in operation Because of the inherent fire danger.  </a:t>
            </a:r>
            <a:r>
              <a:rPr sz="4000" dirty="0">
                <a:solidFill>
                  <a:srgbClr val="FFBB53"/>
                </a:solidFill>
              </a:rPr>
              <a:t>NEVER LEAVE THE INSTRUMENT UNATTENDED WHILE OPERATING. </a:t>
            </a:r>
            <a:r>
              <a:rPr sz="4000" dirty="0">
                <a:solidFill>
                  <a:srgbClr val="5A5C5D"/>
                </a:solidFill>
              </a:rPr>
              <a:t>If you need to step out of the room</a:t>
            </a:r>
            <a:r>
              <a:rPr lang="en-US" sz="4000" dirty="0">
                <a:solidFill>
                  <a:srgbClr val="5A5C5D"/>
                </a:solidFill>
              </a:rPr>
              <a:t>,</a:t>
            </a:r>
            <a:r>
              <a:rPr sz="4000" dirty="0">
                <a:solidFill>
                  <a:srgbClr val="5A5C5D"/>
                </a:solidFill>
              </a:rPr>
              <a:t> pause the equipment and alert a Faculty or Staff member.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2" name="laser-able materials"/>
          <p:cNvSpPr txBox="1">
            <a:spLocks noGrp="1"/>
          </p:cNvSpPr>
          <p:nvPr>
            <p:ph type="title"/>
          </p:nvPr>
        </p:nvSpPr>
        <p:spPr>
          <a:prstGeom prst="rect">
            <a:avLst/>
          </a:prstGeom>
        </p:spPr>
        <p:txBody>
          <a:bodyPr>
            <a:normAutofit/>
          </a:bodyPr>
          <a:lstStyle/>
          <a:p>
            <a:r>
              <a:rPr dirty="0" err="1"/>
              <a:t>laserable</a:t>
            </a:r>
            <a:r>
              <a:rPr dirty="0"/>
              <a:t> </a:t>
            </a:r>
            <a:r>
              <a:rPr dirty="0">
                <a:solidFill>
                  <a:srgbClr val="FFBB54"/>
                </a:solidFill>
              </a:rPr>
              <a:t>materials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4" name="Text"/>
          <p:cNvSpPr txBox="1">
            <a:spLocks noGrp="1"/>
          </p:cNvSpPr>
          <p:nvPr>
            <p:ph type="body" idx="13"/>
          </p:nvPr>
        </p:nvSpPr>
        <p:spPr>
          <a:prstGeom prst="rect">
            <a:avLst/>
          </a:prstGeom>
        </p:spPr>
        <p:txBody>
          <a:bodyPr/>
          <a:lstStyle/>
          <a:p>
            <a:r>
              <a:t> </a:t>
            </a:r>
          </a:p>
        </p:txBody>
      </p:sp>
      <p:sp>
        <p:nvSpPr>
          <p:cNvPr id="255" name="All materials need to be approved"/>
          <p:cNvSpPr txBox="1">
            <a:spLocks noGrp="1"/>
          </p:cNvSpPr>
          <p:nvPr>
            <p:ph type="title"/>
          </p:nvPr>
        </p:nvSpPr>
        <p:spPr>
          <a:prstGeom prst="rect">
            <a:avLst/>
          </a:prstGeom>
        </p:spPr>
        <p:txBody>
          <a:bodyPr>
            <a:normAutofit/>
          </a:bodyPr>
          <a:lstStyle>
            <a:lvl1pPr defTabSz="467359">
              <a:spcBef>
                <a:spcPts val="2200"/>
              </a:spcBef>
              <a:defRPr sz="4800"/>
            </a:lvl1pPr>
          </a:lstStyle>
          <a:p>
            <a:r>
              <a:rPr dirty="0"/>
              <a:t>All materials </a:t>
            </a:r>
            <a:r>
              <a:rPr lang="en-US" dirty="0"/>
              <a:t>MUST </a:t>
            </a:r>
            <a:r>
              <a:rPr dirty="0"/>
              <a:t>be </a:t>
            </a:r>
            <a:r>
              <a:rPr lang="en-US" dirty="0"/>
              <a:t>PRE-</a:t>
            </a:r>
            <a:r>
              <a:rPr dirty="0"/>
              <a:t>approved </a:t>
            </a:r>
          </a:p>
        </p:txBody>
      </p:sp>
      <p:sp>
        <p:nvSpPr>
          <p:cNvPr id="256" name="We need to know what materials we are cutting because the exhaust system pulls out the smoke and any other products of combustion without filtration.…"/>
          <p:cNvSpPr txBox="1">
            <a:spLocks noGrp="1"/>
          </p:cNvSpPr>
          <p:nvPr>
            <p:ph type="body" idx="1"/>
          </p:nvPr>
        </p:nvSpPr>
        <p:spPr>
          <a:prstGeom prst="rect">
            <a:avLst/>
          </a:prstGeom>
        </p:spPr>
        <p:txBody>
          <a:bodyPr>
            <a:normAutofit/>
          </a:bodyPr>
          <a:lstStyle/>
          <a:p>
            <a:r>
              <a:rPr lang="en-US" dirty="0"/>
              <a:t>Some materials produce noxious fumes when they are cut. Our exhaust systems do not have filters, so we need to control which materials we cut to prevent release of noxious fumes.</a:t>
            </a:r>
          </a:p>
          <a:p>
            <a:r>
              <a:rPr dirty="0"/>
              <a:t>There is an approved list of materials available in the VRC. </a:t>
            </a:r>
            <a:r>
              <a:rPr lang="en-US" dirty="0"/>
              <a:t>If your material is not on the list, get it approved by Sally Schuh prior to cutting. </a:t>
            </a:r>
          </a:p>
          <a:p>
            <a:r>
              <a:rPr lang="en-US" dirty="0"/>
              <a:t>All </a:t>
            </a:r>
            <a:r>
              <a:rPr dirty="0"/>
              <a:t>plastics </a:t>
            </a:r>
            <a:r>
              <a:rPr dirty="0">
                <a:solidFill>
                  <a:srgbClr val="FFBB53"/>
                </a:solidFill>
              </a:rPr>
              <a:t>MUST </a:t>
            </a:r>
            <a:r>
              <a:rPr dirty="0"/>
              <a:t>be purchased through the VRC.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8" name="Now lets review"/>
          <p:cNvSpPr txBox="1">
            <a:spLocks noGrp="1"/>
          </p:cNvSpPr>
          <p:nvPr>
            <p:ph type="title"/>
          </p:nvPr>
        </p:nvSpPr>
        <p:spPr>
          <a:prstGeom prst="rect">
            <a:avLst/>
          </a:prstGeom>
        </p:spPr>
        <p:txBody>
          <a:bodyPr/>
          <a:lstStyle>
            <a:lvl1pPr>
              <a:defRPr>
                <a:solidFill>
                  <a:srgbClr val="FFFFFF"/>
                </a:solidFill>
              </a:defRPr>
            </a:lvl1pPr>
          </a:lstStyle>
          <a:p>
            <a:r>
              <a:t>Now lets review</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60" name="Text"/>
          <p:cNvSpPr txBox="1">
            <a:spLocks noGrp="1"/>
          </p:cNvSpPr>
          <p:nvPr>
            <p:ph type="body" idx="13"/>
          </p:nvPr>
        </p:nvSpPr>
        <p:spPr>
          <a:prstGeom prst="rect">
            <a:avLst/>
          </a:prstGeom>
        </p:spPr>
        <p:txBody>
          <a:bodyPr/>
          <a:lstStyle/>
          <a:p>
            <a:r>
              <a:t> </a:t>
            </a:r>
          </a:p>
        </p:txBody>
      </p:sp>
      <p:sp>
        <p:nvSpPr>
          <p:cNvPr id="261" name="Review"/>
          <p:cNvSpPr txBox="1">
            <a:spLocks noGrp="1"/>
          </p:cNvSpPr>
          <p:nvPr>
            <p:ph type="title"/>
          </p:nvPr>
        </p:nvSpPr>
        <p:spPr>
          <a:xfrm>
            <a:off x="406400" y="1005758"/>
            <a:ext cx="12192000" cy="723900"/>
          </a:xfrm>
          <a:prstGeom prst="rect">
            <a:avLst/>
          </a:prstGeom>
        </p:spPr>
        <p:txBody>
          <a:bodyPr/>
          <a:lstStyle>
            <a:lvl1pPr defTabSz="467359">
              <a:spcBef>
                <a:spcPts val="2200"/>
              </a:spcBef>
              <a:defRPr sz="4800">
                <a:solidFill>
                  <a:srgbClr val="FFBB54"/>
                </a:solidFill>
              </a:defRPr>
            </a:lvl1pPr>
          </a:lstStyle>
          <a:p>
            <a:r>
              <a:rPr dirty="0"/>
              <a:t>Review</a:t>
            </a:r>
          </a:p>
        </p:txBody>
      </p:sp>
      <p:sp>
        <p:nvSpPr>
          <p:cNvPr id="262" name="The laser is a high powered wavelength of energy outside of the visible spectrum that is fully contained in the machine by interlocks and a polycarbonate lid.…"/>
          <p:cNvSpPr txBox="1">
            <a:spLocks noGrp="1"/>
          </p:cNvSpPr>
          <p:nvPr>
            <p:ph type="body" idx="1"/>
          </p:nvPr>
        </p:nvSpPr>
        <p:spPr>
          <a:xfrm>
            <a:off x="406400" y="2062632"/>
            <a:ext cx="12192000" cy="6915117"/>
          </a:xfrm>
          <a:prstGeom prst="rect">
            <a:avLst/>
          </a:prstGeom>
        </p:spPr>
        <p:txBody>
          <a:bodyPr>
            <a:normAutofit/>
          </a:bodyPr>
          <a:lstStyle/>
          <a:p>
            <a:pPr marL="431165" indent="-431165" defTabSz="566674">
              <a:spcBef>
                <a:spcPts val="2700"/>
              </a:spcBef>
              <a:defRPr sz="2231">
                <a:solidFill>
                  <a:srgbClr val="FFFFFF"/>
                </a:solidFill>
              </a:defRPr>
            </a:pPr>
            <a:r>
              <a:rPr dirty="0"/>
              <a:t>The laser is a high powered </a:t>
            </a:r>
            <a:r>
              <a:rPr lang="en-US" dirty="0"/>
              <a:t>invisible </a:t>
            </a:r>
            <a:r>
              <a:rPr dirty="0"/>
              <a:t>wavelength of energy that is fully contained in the machine by </a:t>
            </a:r>
            <a:r>
              <a:rPr lang="en-US" dirty="0"/>
              <a:t>the enclosure</a:t>
            </a:r>
            <a:r>
              <a:rPr dirty="0"/>
              <a:t> and a polycarbonate lid.</a:t>
            </a:r>
            <a:endParaRPr lang="en-US" dirty="0"/>
          </a:p>
          <a:p>
            <a:pPr marL="431165" indent="-431165" defTabSz="566674">
              <a:spcBef>
                <a:spcPts val="2700"/>
              </a:spcBef>
              <a:defRPr sz="2231">
                <a:solidFill>
                  <a:srgbClr val="FFFFFF"/>
                </a:solidFill>
              </a:defRPr>
            </a:pPr>
            <a:r>
              <a:rPr lang="en-US" dirty="0"/>
              <a:t>Do not be afraid to use the laser cutter. The machine is safe when used properly and guidelines &amp; instructions are followed.</a:t>
            </a:r>
          </a:p>
          <a:p>
            <a:pPr marL="431165" indent="-431165" defTabSz="566674">
              <a:spcBef>
                <a:spcPts val="2700"/>
              </a:spcBef>
              <a:defRPr sz="2231">
                <a:solidFill>
                  <a:srgbClr val="FFFFFF"/>
                </a:solidFill>
              </a:defRPr>
            </a:pPr>
            <a:r>
              <a:rPr lang="en-US" dirty="0"/>
              <a:t>S</a:t>
            </a:r>
            <a:r>
              <a:rPr dirty="0"/>
              <a:t>afety features must be in place to protect the user from harm. </a:t>
            </a:r>
            <a:endParaRPr lang="en-US" dirty="0"/>
          </a:p>
          <a:p>
            <a:pPr marL="431165" indent="-431165" defTabSz="566674">
              <a:spcBef>
                <a:spcPts val="2700"/>
              </a:spcBef>
              <a:defRPr sz="2231">
                <a:solidFill>
                  <a:srgbClr val="FFFFFF"/>
                </a:solidFill>
              </a:defRPr>
            </a:pPr>
            <a:r>
              <a:rPr lang="en-US" dirty="0"/>
              <a:t>Do not lift the lid while the laser is firing.</a:t>
            </a:r>
          </a:p>
          <a:p>
            <a:pPr marL="431165" indent="-431165" defTabSz="566674">
              <a:spcBef>
                <a:spcPts val="2700"/>
              </a:spcBef>
              <a:defRPr sz="2231">
                <a:solidFill>
                  <a:srgbClr val="FFFFFF"/>
                </a:solidFill>
              </a:defRPr>
            </a:pPr>
            <a:r>
              <a:rPr dirty="0"/>
              <a:t>The exhaust </a:t>
            </a:r>
            <a:r>
              <a:rPr lang="en-US" dirty="0"/>
              <a:t>system</a:t>
            </a:r>
            <a:r>
              <a:rPr dirty="0"/>
              <a:t> must always be on when the machine is in use. </a:t>
            </a:r>
          </a:p>
          <a:p>
            <a:pPr marL="431165" indent="-431165" defTabSz="566674">
              <a:spcBef>
                <a:spcPts val="2700"/>
              </a:spcBef>
              <a:defRPr sz="2231">
                <a:solidFill>
                  <a:srgbClr val="FFFFFF"/>
                </a:solidFill>
              </a:defRPr>
            </a:pPr>
            <a:r>
              <a:rPr dirty="0"/>
              <a:t>All materials need to be </a:t>
            </a:r>
            <a:r>
              <a:rPr lang="en-US" dirty="0"/>
              <a:t>pre-</a:t>
            </a:r>
            <a:r>
              <a:rPr dirty="0"/>
              <a:t>approved before use in the laser cutter.</a:t>
            </a:r>
          </a:p>
          <a:p>
            <a:pPr marL="431165" indent="-431165" defTabSz="566674">
              <a:spcBef>
                <a:spcPts val="2700"/>
              </a:spcBef>
              <a:defRPr sz="2231">
                <a:solidFill>
                  <a:srgbClr val="FFFFFF"/>
                </a:solidFill>
              </a:defRPr>
            </a:pPr>
            <a:r>
              <a:rPr lang="en-US" dirty="0"/>
              <a:t>Do not leave the equipment unattended.</a:t>
            </a:r>
            <a:endParaRPr dirty="0"/>
          </a:p>
          <a:p>
            <a:pPr marL="431165" indent="-431165" defTabSz="566674">
              <a:spcBef>
                <a:spcPts val="2700"/>
              </a:spcBef>
              <a:defRPr sz="2231">
                <a:solidFill>
                  <a:srgbClr val="FFFFFF"/>
                </a:solidFill>
              </a:defRPr>
            </a:pPr>
            <a:r>
              <a:rPr lang="en-US" dirty="0"/>
              <a:t>Alert faculty or staff when it is not functioning properly, or if something seems off. </a:t>
            </a:r>
          </a:p>
          <a:p>
            <a:pPr marL="431165" indent="-431165" defTabSz="566674">
              <a:spcBef>
                <a:spcPts val="2700"/>
              </a:spcBef>
              <a:defRPr sz="2231">
                <a:solidFill>
                  <a:srgbClr val="FFFFFF"/>
                </a:solidFill>
              </a:defRPr>
            </a:pPr>
            <a:r>
              <a:rPr lang="en-US" dirty="0"/>
              <a:t>A</a:t>
            </a:r>
            <a:r>
              <a:rPr dirty="0"/>
              <a:t>sk a Faculty or Staff member when you have questions or concerns.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64" name="Text"/>
          <p:cNvSpPr txBox="1">
            <a:spLocks noGrp="1"/>
          </p:cNvSpPr>
          <p:nvPr>
            <p:ph type="body" idx="13"/>
          </p:nvPr>
        </p:nvSpPr>
        <p:spPr>
          <a:prstGeom prst="rect">
            <a:avLst/>
          </a:prstGeom>
        </p:spPr>
        <p:txBody>
          <a:bodyPr/>
          <a:lstStyle/>
          <a:p>
            <a:r>
              <a:t> </a:t>
            </a:r>
          </a:p>
        </p:txBody>
      </p:sp>
      <p:sp>
        <p:nvSpPr>
          <p:cNvPr id="265" name="The quiz that follows will complete the training required by University Radiation Safety to use the laser cutter. VRC + VAA Staff will provide operational training for you to use the equipment.…"/>
          <p:cNvSpPr txBox="1">
            <a:spLocks noGrp="1"/>
          </p:cNvSpPr>
          <p:nvPr>
            <p:ph type="title"/>
          </p:nvPr>
        </p:nvSpPr>
        <p:spPr>
          <a:xfrm>
            <a:off x="406400" y="1536700"/>
            <a:ext cx="12192000" cy="7803416"/>
          </a:xfrm>
          <a:prstGeom prst="rect">
            <a:avLst/>
          </a:prstGeom>
        </p:spPr>
        <p:txBody>
          <a:bodyPr>
            <a:noAutofit/>
          </a:bodyPr>
          <a:lstStyle/>
          <a:p>
            <a:pPr>
              <a:defRPr>
                <a:solidFill>
                  <a:srgbClr val="5A5C5D"/>
                </a:solidFill>
              </a:defRPr>
            </a:pPr>
            <a:r>
              <a:rPr sz="5000" dirty="0">
                <a:solidFill>
                  <a:srgbClr val="FFFFFF"/>
                </a:solidFill>
              </a:rPr>
              <a:t>The quiz that follows will complete the training required by University Radiation Safety to use the laser cutter. </a:t>
            </a:r>
            <a:r>
              <a:rPr lang="en-US" sz="5000" dirty="0">
                <a:solidFill>
                  <a:srgbClr val="FFFFFF"/>
                </a:solidFill>
              </a:rPr>
              <a:t/>
            </a:r>
            <a:br>
              <a:rPr lang="en-US" sz="5000" dirty="0">
                <a:solidFill>
                  <a:srgbClr val="FFFFFF"/>
                </a:solidFill>
              </a:rPr>
            </a:br>
            <a:r>
              <a:rPr lang="en-US" sz="5000" dirty="0">
                <a:solidFill>
                  <a:srgbClr val="FFFFFF"/>
                </a:solidFill>
              </a:rPr>
              <a:t/>
            </a:r>
            <a:br>
              <a:rPr lang="en-US" sz="5000" dirty="0">
                <a:solidFill>
                  <a:srgbClr val="FFFFFF"/>
                </a:solidFill>
              </a:rPr>
            </a:br>
            <a:r>
              <a:rPr sz="5000" dirty="0">
                <a:solidFill>
                  <a:srgbClr val="FFFFFF"/>
                </a:solidFill>
              </a:rPr>
              <a:t>VRC + VAA Staff will provide operational training for you to use the equipment. </a:t>
            </a:r>
            <a:br>
              <a:rPr sz="5000" dirty="0">
                <a:solidFill>
                  <a:srgbClr val="FFFFFF"/>
                </a:solidFill>
              </a:rPr>
            </a:br>
            <a:endParaRPr sz="5000" dirty="0">
              <a:solidFill>
                <a:srgbClr val="FFFFFF"/>
              </a:solidFill>
            </a:endParaRPr>
          </a:p>
          <a:p>
            <a:r>
              <a:rPr sz="5000" dirty="0">
                <a:solidFill>
                  <a:srgbClr val="FFFFFF"/>
                </a:solidFill>
              </a:rPr>
              <a:t>Contact Sally:</a:t>
            </a:r>
          </a:p>
          <a:p>
            <a:pPr>
              <a:defRPr>
                <a:solidFill>
                  <a:srgbClr val="FFBB54"/>
                </a:solidFill>
              </a:defRPr>
            </a:pPr>
            <a:r>
              <a:rPr sz="5000" dirty="0" err="1">
                <a:solidFill>
                  <a:schemeClr val="bg1"/>
                </a:solidFill>
              </a:rPr>
              <a:t>Sally.schuh@okstate.edu</a:t>
            </a:r>
            <a:endParaRPr sz="5000" dirty="0">
              <a:solidFill>
                <a:schemeClr val="bg1"/>
              </a:solidFill>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8C696A-77B1-6F41-918D-63F7ED2299A1}"/>
              </a:ext>
            </a:extLst>
          </p:cNvPr>
          <p:cNvSpPr txBox="1"/>
          <p:nvPr/>
        </p:nvSpPr>
        <p:spPr>
          <a:xfrm>
            <a:off x="1460091" y="1963174"/>
            <a:ext cx="10084618" cy="1149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2400"/>
              </a:spcBef>
              <a:spcAft>
                <a:spcPts val="0"/>
              </a:spcAft>
              <a:buClrTx/>
              <a:buSzTx/>
              <a:buFontTx/>
              <a:buNone/>
              <a:tabLst/>
            </a:pPr>
            <a:r>
              <a:rPr lang="en-US" sz="4800" b="1" dirty="0">
                <a:solidFill>
                  <a:schemeClr val="bg1"/>
                </a:solidFill>
                <a:latin typeface="+mj-lt"/>
              </a:rPr>
              <a:t>Department of Art, Graphic Design and Art History</a:t>
            </a:r>
            <a:endParaRPr kumimoji="0" lang="en-US" sz="4800" b="1" i="0" u="none" strike="noStrike" cap="none" spc="0" normalizeH="0" baseline="0" dirty="0">
              <a:ln>
                <a:noFill/>
              </a:ln>
              <a:solidFill>
                <a:schemeClr val="bg1"/>
              </a:solidFill>
              <a:effectLst/>
              <a:uFillTx/>
              <a:latin typeface="+mj-lt"/>
              <a:sym typeface="Avenir Next Medium"/>
            </a:endParaRPr>
          </a:p>
        </p:txBody>
      </p:sp>
      <p:pic>
        <p:nvPicPr>
          <p:cNvPr id="5" name="Picture 4">
            <a:extLst>
              <a:ext uri="{FF2B5EF4-FFF2-40B4-BE49-F238E27FC236}">
                <a16:creationId xmlns:a16="http://schemas.microsoft.com/office/drawing/2014/main" id="{1332C14C-1C5B-2D45-A20D-2A82F35265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3535" y="3583888"/>
            <a:ext cx="5017730" cy="2585824"/>
          </a:xfrm>
          <a:prstGeom prst="rect">
            <a:avLst/>
          </a:prstGeom>
        </p:spPr>
      </p:pic>
    </p:spTree>
    <p:extLst>
      <p:ext uri="{BB962C8B-B14F-4D97-AF65-F5344CB8AC3E}">
        <p14:creationId xmlns:p14="http://schemas.microsoft.com/office/powerpoint/2010/main" val="34469701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_DSC0012.jpg" descr="_DSC001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116841"/>
            <a:ext cx="13004801" cy="8637517"/>
          </a:xfrm>
          <a:prstGeom prst="rect">
            <a:avLst/>
          </a:prstGeom>
          <a:ln w="12700">
            <a:miter lim="400000"/>
          </a:ln>
        </p:spPr>
      </p:pic>
      <p:sp>
        <p:nvSpPr>
          <p:cNvPr id="178" name="Rectangle"/>
          <p:cNvSpPr/>
          <p:nvPr/>
        </p:nvSpPr>
        <p:spPr>
          <a:xfrm>
            <a:off x="-13867" y="-5883"/>
            <a:ext cx="13032533" cy="746798"/>
          </a:xfrm>
          <a:prstGeom prst="rect">
            <a:avLst/>
          </a:prstGeom>
          <a:solidFill>
            <a:srgbClr val="FFBB54"/>
          </a:solidFill>
          <a:ln w="12700">
            <a:miter lim="400000"/>
          </a:ln>
          <a:effectLst>
            <a:outerShdw blurRad="63500" dist="25400" dir="5400000" rotWithShape="0">
              <a:srgbClr val="000000">
                <a:alpha val="50000"/>
              </a:srgbClr>
            </a:outerShdw>
          </a:effectLst>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a:defRPr>
            </a:pPr>
            <a:endParaRPr/>
          </a:p>
        </p:txBody>
      </p:sp>
      <p:sp>
        <p:nvSpPr>
          <p:cNvPr id="179" name="Epilog 75 watt Laser located in the VRC"/>
          <p:cNvSpPr txBox="1"/>
          <p:nvPr/>
        </p:nvSpPr>
        <p:spPr>
          <a:xfrm>
            <a:off x="-13867" y="91673"/>
            <a:ext cx="13018667" cy="55168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b="1">
                <a:solidFill>
                  <a:srgbClr val="FFFFFF"/>
                </a:solidFill>
                <a:latin typeface="Avenir Next"/>
                <a:ea typeface="Avenir Next"/>
                <a:cs typeface="Avenir Next"/>
                <a:sym typeface="Avenir Next"/>
              </a:defRPr>
            </a:lvl1pPr>
          </a:lstStyle>
          <a:p>
            <a:pPr algn="ctr">
              <a:lnSpc>
                <a:spcPct val="80000"/>
              </a:lnSpc>
              <a:spcBef>
                <a:spcPts val="0"/>
              </a:spcBef>
              <a:defRPr sz="2800" cap="all">
                <a:solidFill>
                  <a:srgbClr val="FFFFFF"/>
                </a:solidFill>
                <a:latin typeface="+mn-lt"/>
                <a:ea typeface="+mn-ea"/>
                <a:cs typeface="+mn-cs"/>
                <a:sym typeface="DIN Condensed"/>
              </a:defRPr>
            </a:pPr>
            <a:r>
              <a:rPr lang="en-US" sz="3600" cap="all" dirty="0">
                <a:solidFill>
                  <a:schemeClr val="bg1">
                    <a:lumMod val="10000"/>
                    <a:lumOff val="90000"/>
                  </a:schemeClr>
                </a:solidFill>
                <a:sym typeface="DIN Condensed"/>
              </a:rPr>
              <a:t>75 watt Laser cutter located in the VRC</a:t>
            </a:r>
            <a:endParaRPr lang="en-US" sz="3600" cap="all" dirty="0">
              <a:sym typeface="DIN Condense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DSC_0495.jpg" descr="DSC_049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67936"/>
            <a:ext cx="13004801" cy="8669867"/>
          </a:xfrm>
          <a:prstGeom prst="rect">
            <a:avLst/>
          </a:prstGeom>
          <a:ln w="12700">
            <a:miter lim="400000"/>
          </a:ln>
        </p:spPr>
      </p:pic>
      <p:sp>
        <p:nvSpPr>
          <p:cNvPr id="182" name="Rectangle"/>
          <p:cNvSpPr/>
          <p:nvPr/>
        </p:nvSpPr>
        <p:spPr>
          <a:xfrm>
            <a:off x="-27733" y="0"/>
            <a:ext cx="13032533" cy="746798"/>
          </a:xfrm>
          <a:prstGeom prst="rect">
            <a:avLst/>
          </a:prstGeom>
          <a:solidFill>
            <a:schemeClr val="accent1"/>
          </a:solidFill>
          <a:ln w="12700">
            <a:miter lim="400000"/>
          </a:ln>
          <a:effectLst>
            <a:outerShdw blurRad="63500" dist="25400" dir="5400000" rotWithShape="0">
              <a:srgbClr val="000000">
                <a:alpha val="50000"/>
              </a:srgbClr>
            </a:outerShdw>
          </a:effectLst>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a:defRPr>
            </a:pPr>
            <a:endParaRPr/>
          </a:p>
        </p:txBody>
      </p:sp>
      <p:sp>
        <p:nvSpPr>
          <p:cNvPr id="183" name="Epilog 30 watt Laser located in the VAA"/>
          <p:cNvSpPr txBox="1"/>
          <p:nvPr/>
        </p:nvSpPr>
        <p:spPr>
          <a:xfrm>
            <a:off x="-13867" y="91672"/>
            <a:ext cx="13018667" cy="551689"/>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defRPr b="1">
                <a:solidFill>
                  <a:srgbClr val="FFFFFF"/>
                </a:solidFill>
                <a:latin typeface="Avenir Next"/>
                <a:ea typeface="Avenir Next"/>
                <a:cs typeface="Avenir Next"/>
                <a:sym typeface="Avenir Next"/>
              </a:defRPr>
            </a:lvl1pPr>
          </a:lstStyle>
          <a:p>
            <a:pPr algn="ctr">
              <a:lnSpc>
                <a:spcPct val="80000"/>
              </a:lnSpc>
              <a:spcBef>
                <a:spcPts val="0"/>
              </a:spcBef>
              <a:defRPr sz="2800" cap="all">
                <a:solidFill>
                  <a:srgbClr val="FFFFFF"/>
                </a:solidFill>
                <a:latin typeface="+mn-lt"/>
                <a:ea typeface="+mn-ea"/>
                <a:cs typeface="+mn-cs"/>
                <a:sym typeface="DIN Condensed"/>
              </a:defRPr>
            </a:pPr>
            <a:r>
              <a:rPr lang="en-US" sz="3600" cap="all" dirty="0">
                <a:solidFill>
                  <a:schemeClr val="bg1">
                    <a:lumMod val="10000"/>
                    <a:lumOff val="90000"/>
                  </a:schemeClr>
                </a:solidFill>
                <a:sym typeface="DIN Condensed"/>
              </a:rPr>
              <a:t>30 watt Laser cutter located in the </a:t>
            </a:r>
            <a:r>
              <a:rPr lang="en-US" sz="3600" cap="all" dirty="0" err="1">
                <a:solidFill>
                  <a:schemeClr val="bg1">
                    <a:lumMod val="10000"/>
                    <a:lumOff val="90000"/>
                  </a:schemeClr>
                </a:solidFill>
                <a:sym typeface="DIN Condensed"/>
              </a:rPr>
              <a:t>vaa</a:t>
            </a:r>
            <a:endParaRPr lang="en-US" sz="3600" cap="all" dirty="0">
              <a:sym typeface="DIN Condense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Laser Information"/>
          <p:cNvSpPr txBox="1">
            <a:spLocks noGrp="1"/>
          </p:cNvSpPr>
          <p:nvPr>
            <p:ph type="title"/>
          </p:nvPr>
        </p:nvSpPr>
        <p:spPr>
          <a:prstGeom prst="rect">
            <a:avLst/>
          </a:prstGeom>
        </p:spPr>
        <p:txBody>
          <a:bodyPr>
            <a:normAutofit/>
          </a:bodyPr>
          <a:lstStyle/>
          <a:p>
            <a:r>
              <a:rPr sz="11500" dirty="0">
                <a:solidFill>
                  <a:srgbClr val="34A5DA"/>
                </a:solidFill>
              </a:rPr>
              <a:t>Laser Information</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
          <p:cNvSpPr txBox="1">
            <a:spLocks noGrp="1"/>
          </p:cNvSpPr>
          <p:nvPr>
            <p:ph type="body" idx="13"/>
          </p:nvPr>
        </p:nvSpPr>
        <p:spPr>
          <a:prstGeom prst="rect">
            <a:avLst/>
          </a:prstGeom>
        </p:spPr>
        <p:txBody>
          <a:bodyPr/>
          <a:lstStyle/>
          <a:p>
            <a:r>
              <a:t> </a:t>
            </a:r>
          </a:p>
        </p:txBody>
      </p:sp>
      <p:sp>
        <p:nvSpPr>
          <p:cNvPr id="188" name="The laser itself - Never open the lid while the laser is firing"/>
          <p:cNvSpPr txBox="1">
            <a:spLocks noGrp="1"/>
          </p:cNvSpPr>
          <p:nvPr>
            <p:ph type="title"/>
          </p:nvPr>
        </p:nvSpPr>
        <p:spPr>
          <a:prstGeom prst="rect">
            <a:avLst/>
          </a:prstGeom>
        </p:spPr>
        <p:txBody>
          <a:bodyPr>
            <a:normAutofit/>
          </a:bodyPr>
          <a:lstStyle>
            <a:lvl1pPr defTabSz="432308">
              <a:spcBef>
                <a:spcPts val="2000"/>
              </a:spcBef>
              <a:defRPr sz="4440"/>
            </a:lvl1pPr>
          </a:lstStyle>
          <a:p>
            <a:pPr algn="ctr"/>
            <a:r>
              <a:rPr dirty="0"/>
              <a:t>Never open the lid while the laser is firing </a:t>
            </a:r>
          </a:p>
        </p:txBody>
      </p:sp>
      <p:sp>
        <p:nvSpPr>
          <p:cNvPr id="189" name="The laser that “cuts” your materials is a high powered beam of energy that would burn the skin and damage the eye if exposure to the direct or reflected beams.…"/>
          <p:cNvSpPr txBox="1">
            <a:spLocks noGrp="1"/>
          </p:cNvSpPr>
          <p:nvPr>
            <p:ph type="body" idx="1"/>
          </p:nvPr>
        </p:nvSpPr>
        <p:spPr>
          <a:prstGeom prst="rect">
            <a:avLst/>
          </a:prstGeom>
        </p:spPr>
        <p:txBody>
          <a:bodyPr/>
          <a:lstStyle/>
          <a:p>
            <a:pPr marL="444500" indent="-444500">
              <a:defRPr sz="2400"/>
            </a:pPr>
            <a:r>
              <a:rPr dirty="0"/>
              <a:t>The laser that “cuts” your materials is a high powered beam of energy that </a:t>
            </a:r>
            <a:r>
              <a:rPr lang="en-US" dirty="0"/>
              <a:t>will</a:t>
            </a:r>
            <a:r>
              <a:rPr dirty="0"/>
              <a:t> burn the skin and damage the eye if expos</a:t>
            </a:r>
            <a:r>
              <a:rPr lang="en-US" dirty="0"/>
              <a:t>ed</a:t>
            </a:r>
            <a:r>
              <a:rPr dirty="0"/>
              <a:t> to the direct or reflected beams. </a:t>
            </a:r>
          </a:p>
          <a:p>
            <a:pPr marL="444500" indent="-444500">
              <a:defRPr sz="2400"/>
            </a:pPr>
            <a:r>
              <a:rPr dirty="0"/>
              <a:t>The wavelength of the high-powered cutting laser is outside of the visible spectrum, so you will not see a “dot” like you would with a laser pointer.</a:t>
            </a:r>
          </a:p>
          <a:p>
            <a:pPr marL="444500" indent="-444500">
              <a:defRPr sz="2400"/>
            </a:pPr>
            <a:r>
              <a:rPr dirty="0"/>
              <a:t>The laser fired by the machine is a class 4 laser (the highest class). The safety features on the equipment contain all </a:t>
            </a:r>
            <a:r>
              <a:rPr lang="en-US" dirty="0"/>
              <a:t>laser </a:t>
            </a:r>
            <a:r>
              <a:rPr dirty="0"/>
              <a:t>radiation within the enclosure, so the machine is a class 2 system.</a:t>
            </a:r>
          </a:p>
          <a:p>
            <a:pPr marL="444500" indent="-444500">
              <a:defRPr sz="2400"/>
            </a:pPr>
            <a:r>
              <a:rPr dirty="0"/>
              <a:t>The alignment laser is a low powered</a:t>
            </a:r>
            <a:r>
              <a:rPr lang="en-US" dirty="0"/>
              <a:t> red </a:t>
            </a:r>
            <a:r>
              <a:rPr dirty="0"/>
              <a:t>laser that allows you to see where your cut lines will be run.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_DSC0009.jpg" descr="_DSC000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70267"/>
            <a:ext cx="13004801" cy="8637517"/>
          </a:xfrm>
          <a:prstGeom prst="rect">
            <a:avLst/>
          </a:prstGeom>
          <a:ln w="12700">
            <a:solidFill>
              <a:schemeClr val="accent1"/>
            </a:solidFill>
            <a:miter lim="400000"/>
          </a:ln>
        </p:spPr>
      </p:pic>
      <p:sp>
        <p:nvSpPr>
          <p:cNvPr id="192" name="Rectangle"/>
          <p:cNvSpPr/>
          <p:nvPr/>
        </p:nvSpPr>
        <p:spPr>
          <a:xfrm>
            <a:off x="-13867" y="10236"/>
            <a:ext cx="13032533" cy="746798"/>
          </a:xfrm>
          <a:prstGeom prst="rect">
            <a:avLst/>
          </a:prstGeom>
          <a:solidFill>
            <a:srgbClr val="FFBB54"/>
          </a:solidFill>
          <a:ln w="12700">
            <a:miter lim="400000"/>
          </a:ln>
          <a:effectLst>
            <a:outerShdw blurRad="63500" dist="25400" dir="5400000" rotWithShape="0">
              <a:srgbClr val="000000">
                <a:alpha val="50000"/>
              </a:srgbClr>
            </a:outerShdw>
          </a:effectLst>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a:defRPr>
            </a:pPr>
            <a:r>
              <a:rPr lang="en-US" sz="3600" b="1" cap="all" dirty="0">
                <a:solidFill>
                  <a:schemeClr val="bg1">
                    <a:lumMod val="10000"/>
                    <a:lumOff val="90000"/>
                  </a:schemeClr>
                </a:solidFill>
                <a:sym typeface="DIN Condensed"/>
              </a:rPr>
              <a:t>75 watt Laser</a:t>
            </a:r>
            <a:endParaRPr lang="en-US" sz="3600" cap="all" dirty="0">
              <a:solidFill>
                <a:srgbClr val="FFFFFF"/>
              </a:solidFill>
              <a:sym typeface="DIN Condensed"/>
            </a:endParaRPr>
          </a:p>
        </p:txBody>
      </p:sp>
      <p:sp>
        <p:nvSpPr>
          <p:cNvPr id="193" name="Plexiglass lid pictured with label to never open lid while the laser is running"/>
          <p:cNvSpPr txBox="1"/>
          <p:nvPr/>
        </p:nvSpPr>
        <p:spPr>
          <a:xfrm>
            <a:off x="598264" y="162332"/>
            <a:ext cx="11378511" cy="41036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b="1">
                <a:solidFill>
                  <a:srgbClr val="FFFFFF"/>
                </a:solidFill>
                <a:latin typeface="Avenir Next"/>
                <a:ea typeface="Avenir Next"/>
                <a:cs typeface="Avenir Next"/>
                <a:sym typeface="Avenir Next"/>
              </a:defRPr>
            </a:lvl1pPr>
          </a:lstStyle>
          <a:p>
            <a:endParaRPr dirty="0"/>
          </a:p>
        </p:txBody>
      </p:sp>
      <p:sp>
        <p:nvSpPr>
          <p:cNvPr id="194" name="Line"/>
          <p:cNvSpPr/>
          <p:nvPr/>
        </p:nvSpPr>
        <p:spPr>
          <a:xfrm flipV="1">
            <a:off x="6488534" y="7208684"/>
            <a:ext cx="1270000" cy="1270000"/>
          </a:xfrm>
          <a:prstGeom prst="line">
            <a:avLst/>
          </a:prstGeom>
          <a:ln w="88900">
            <a:solidFill>
              <a:schemeClr val="accent5">
                <a:hueOff val="343847"/>
                <a:satOff val="6318"/>
                <a:lumOff val="8159"/>
              </a:schemeClr>
            </a:solidFill>
            <a:miter lim="400000"/>
            <a:tailEnd type="triangle"/>
          </a:ln>
        </p:spPr>
        <p:txBody>
          <a:bodyPr lIns="50800" tIns="50800" rIns="50800" bIns="50800" anchor="ctr"/>
          <a:lstStyle/>
          <a:p>
            <a:pPr algn="ctr">
              <a:lnSpc>
                <a:spcPct val="80000"/>
              </a:lnSpc>
              <a:spcBef>
                <a:spcPts val="0"/>
              </a:spcBef>
              <a:defRPr sz="2800" cap="all">
                <a:latin typeface="+mn-lt"/>
                <a:ea typeface="+mn-ea"/>
                <a:cs typeface="+mn-cs"/>
                <a:sym typeface="DIN Condensed"/>
              </a:defRPr>
            </a:pPr>
            <a:endParaRPr/>
          </a:p>
        </p:txBody>
      </p:sp>
      <p:sp>
        <p:nvSpPr>
          <p:cNvPr id="2" name="Rectangle 1">
            <a:extLst>
              <a:ext uri="{FF2B5EF4-FFF2-40B4-BE49-F238E27FC236}">
                <a16:creationId xmlns:a16="http://schemas.microsoft.com/office/drawing/2014/main" id="{4AD9C575-AE79-094F-915E-6D116C7764CF}"/>
              </a:ext>
            </a:extLst>
          </p:cNvPr>
          <p:cNvSpPr/>
          <p:nvPr/>
        </p:nvSpPr>
        <p:spPr>
          <a:xfrm>
            <a:off x="3557640" y="1986134"/>
            <a:ext cx="8419136" cy="400110"/>
          </a:xfrm>
          <a:prstGeom prst="rect">
            <a:avLst/>
          </a:prstGeom>
          <a:ln w="47625">
            <a:solidFill>
              <a:srgbClr val="FFFF00"/>
            </a:solidFill>
          </a:ln>
        </p:spPr>
        <p:txBody>
          <a:bodyPr wrap="square">
            <a:spAutoFit/>
          </a:bodyPr>
          <a:lstStyle/>
          <a:p>
            <a:pPr algn="ctr"/>
            <a:r>
              <a:rPr lang="en-US" b="1" dirty="0">
                <a:solidFill>
                  <a:srgbClr val="FF0000"/>
                </a:solidFill>
              </a:rPr>
              <a:t>Protective polycarbonate lid. Never open lid while the laser is running.</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_DSC0006.jpg" descr="_DSC000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116082"/>
            <a:ext cx="13004801" cy="8637518"/>
          </a:xfrm>
          <a:prstGeom prst="rect">
            <a:avLst/>
          </a:prstGeom>
          <a:ln w="12700">
            <a:miter lim="400000"/>
          </a:ln>
        </p:spPr>
      </p:pic>
      <p:sp>
        <p:nvSpPr>
          <p:cNvPr id="197" name="Oval"/>
          <p:cNvSpPr/>
          <p:nvPr/>
        </p:nvSpPr>
        <p:spPr>
          <a:xfrm>
            <a:off x="6772275" y="4910800"/>
            <a:ext cx="99294" cy="43744"/>
          </a:xfrm>
          <a:prstGeom prst="ellipse">
            <a:avLst/>
          </a:prstGeom>
          <a:solidFill>
            <a:schemeClr val="accent5">
              <a:alpha val="53281"/>
            </a:schemeClr>
          </a:solidFill>
          <a:ln w="12700">
            <a:miter lim="400000"/>
          </a:ln>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a:defRPr>
            </a:pPr>
            <a:endParaRPr/>
          </a:p>
        </p:txBody>
      </p:sp>
      <p:sp>
        <p:nvSpPr>
          <p:cNvPr id="198" name="Rectangle"/>
          <p:cNvSpPr/>
          <p:nvPr/>
        </p:nvSpPr>
        <p:spPr>
          <a:xfrm>
            <a:off x="-13867" y="-5883"/>
            <a:ext cx="13032533" cy="746798"/>
          </a:xfrm>
          <a:prstGeom prst="rect">
            <a:avLst/>
          </a:prstGeom>
          <a:solidFill>
            <a:srgbClr val="FFBB54"/>
          </a:solidFill>
          <a:ln w="12700">
            <a:miter lim="400000"/>
          </a:ln>
          <a:effectLst>
            <a:outerShdw blurRad="63500" dist="25400" dir="5400000" rotWithShape="0">
              <a:srgbClr val="000000">
                <a:alpha val="50000"/>
              </a:srgbClr>
            </a:outerShdw>
          </a:effectLst>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a:defRPr>
            </a:pPr>
            <a:r>
              <a:rPr lang="en-US" sz="3600" b="1" cap="all" dirty="0">
                <a:solidFill>
                  <a:schemeClr val="bg1">
                    <a:lumMod val="10000"/>
                    <a:lumOff val="90000"/>
                  </a:schemeClr>
                </a:solidFill>
                <a:sym typeface="DIN Condensed"/>
              </a:rPr>
              <a:t>75 watt Laser</a:t>
            </a:r>
            <a:endParaRPr dirty="0"/>
          </a:p>
        </p:txBody>
      </p:sp>
      <p:sp>
        <p:nvSpPr>
          <p:cNvPr id="199" name="Alignment laser (red dot) and firing mechanism"/>
          <p:cNvSpPr txBox="1"/>
          <p:nvPr/>
        </p:nvSpPr>
        <p:spPr>
          <a:xfrm>
            <a:off x="598264" y="162332"/>
            <a:ext cx="7638649" cy="41036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b="1">
                <a:solidFill>
                  <a:srgbClr val="FFFFFF"/>
                </a:solidFill>
                <a:latin typeface="Avenir Next"/>
                <a:ea typeface="Avenir Next"/>
                <a:cs typeface="Avenir Next"/>
                <a:sym typeface="Avenir Next"/>
              </a:defRPr>
            </a:lvl1pPr>
          </a:lstStyle>
          <a:p>
            <a:endParaRPr dirty="0"/>
          </a:p>
        </p:txBody>
      </p:sp>
      <p:sp>
        <p:nvSpPr>
          <p:cNvPr id="200" name="Line"/>
          <p:cNvSpPr/>
          <p:nvPr/>
        </p:nvSpPr>
        <p:spPr>
          <a:xfrm flipH="1" flipV="1">
            <a:off x="7137400" y="5105400"/>
            <a:ext cx="1652092" cy="901452"/>
          </a:xfrm>
          <a:prstGeom prst="line">
            <a:avLst/>
          </a:prstGeom>
          <a:ln w="88900">
            <a:solidFill>
              <a:schemeClr val="accent5">
                <a:hueOff val="343847"/>
                <a:satOff val="6318"/>
                <a:lumOff val="8159"/>
              </a:schemeClr>
            </a:solidFill>
            <a:miter lim="400000"/>
            <a:tailEnd type="triangle"/>
          </a:ln>
        </p:spPr>
        <p:txBody>
          <a:bodyPr lIns="50800" tIns="50800" rIns="50800" bIns="50800" anchor="ctr"/>
          <a:lstStyle/>
          <a:p>
            <a:pPr algn="ctr">
              <a:lnSpc>
                <a:spcPct val="80000"/>
              </a:lnSpc>
              <a:spcBef>
                <a:spcPts val="0"/>
              </a:spcBef>
              <a:defRPr sz="2800" cap="all">
                <a:latin typeface="+mn-lt"/>
                <a:ea typeface="+mn-ea"/>
                <a:cs typeface="+mn-cs"/>
                <a:sym typeface="DIN Condensed"/>
              </a:defRPr>
            </a:pPr>
            <a:endParaRPr dirty="0"/>
          </a:p>
        </p:txBody>
      </p:sp>
      <p:sp>
        <p:nvSpPr>
          <p:cNvPr id="2" name="Rectangle 1">
            <a:extLst>
              <a:ext uri="{FF2B5EF4-FFF2-40B4-BE49-F238E27FC236}">
                <a16:creationId xmlns:a16="http://schemas.microsoft.com/office/drawing/2014/main" id="{799AD66F-92DA-AE49-B176-AB76E55AA1E1}"/>
              </a:ext>
            </a:extLst>
          </p:cNvPr>
          <p:cNvSpPr/>
          <p:nvPr/>
        </p:nvSpPr>
        <p:spPr>
          <a:xfrm>
            <a:off x="5733710" y="6181964"/>
            <a:ext cx="5814412" cy="400110"/>
          </a:xfrm>
          <a:prstGeom prst="rect">
            <a:avLst/>
          </a:prstGeom>
          <a:ln w="31750">
            <a:solidFill>
              <a:srgbClr val="FFFF00"/>
            </a:solidFill>
          </a:ln>
        </p:spPr>
        <p:txBody>
          <a:bodyPr wrap="none">
            <a:spAutoFit/>
          </a:bodyPr>
          <a:lstStyle/>
          <a:p>
            <a:r>
              <a:rPr lang="en-US" b="1" dirty="0">
                <a:solidFill>
                  <a:srgbClr val="FF0000"/>
                </a:solidFill>
              </a:rPr>
              <a:t>Alignment laser (red dot) and firing mechanism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DSC_0472.jpg" descr="DSC_047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095623"/>
            <a:ext cx="13004801" cy="8669868"/>
          </a:xfrm>
          <a:prstGeom prst="rect">
            <a:avLst/>
          </a:prstGeom>
          <a:ln w="12700">
            <a:miter lim="400000"/>
          </a:ln>
        </p:spPr>
      </p:pic>
      <p:sp>
        <p:nvSpPr>
          <p:cNvPr id="203" name="Rectangle"/>
          <p:cNvSpPr/>
          <p:nvPr/>
        </p:nvSpPr>
        <p:spPr>
          <a:xfrm>
            <a:off x="-13867" y="-5883"/>
            <a:ext cx="13032533" cy="746798"/>
          </a:xfrm>
          <a:prstGeom prst="rect">
            <a:avLst/>
          </a:prstGeom>
          <a:solidFill>
            <a:schemeClr val="accent1"/>
          </a:solidFill>
          <a:ln w="12700">
            <a:miter lim="400000"/>
          </a:ln>
          <a:effectLst>
            <a:outerShdw blurRad="63500" dist="25400" dir="5400000" rotWithShape="0">
              <a:srgbClr val="000000">
                <a:alpha val="50000"/>
              </a:srgbClr>
            </a:outerShdw>
          </a:effectLst>
        </p:spPr>
        <p:txBody>
          <a:bodyPr lIns="50800" tIns="50800" rIns="50800" bIns="50800" anchor="ctr"/>
          <a:lstStyle/>
          <a:p>
            <a:pPr algn="ctr">
              <a:lnSpc>
                <a:spcPct val="80000"/>
              </a:lnSpc>
              <a:spcBef>
                <a:spcPts val="0"/>
              </a:spcBef>
              <a:defRPr sz="2800" cap="all">
                <a:solidFill>
                  <a:srgbClr val="FFFFFF"/>
                </a:solidFill>
                <a:latin typeface="+mn-lt"/>
                <a:ea typeface="+mn-ea"/>
                <a:cs typeface="+mn-cs"/>
                <a:sym typeface="DIN Condensed"/>
              </a:defRPr>
            </a:pPr>
            <a:endParaRPr/>
          </a:p>
        </p:txBody>
      </p:sp>
      <p:sp>
        <p:nvSpPr>
          <p:cNvPr id="204" name="Plexiglass lid pictured with label to never open lid while the laser is running"/>
          <p:cNvSpPr txBox="1"/>
          <p:nvPr/>
        </p:nvSpPr>
        <p:spPr>
          <a:xfrm>
            <a:off x="598264" y="141589"/>
            <a:ext cx="11036772" cy="45185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b="1">
                <a:solidFill>
                  <a:srgbClr val="FFFFFF"/>
                </a:solidFill>
                <a:latin typeface="Avenir Next"/>
                <a:ea typeface="Avenir Next"/>
                <a:cs typeface="Avenir Next"/>
                <a:sym typeface="Avenir Next"/>
              </a:defRPr>
            </a:lvl1pPr>
          </a:lstStyle>
          <a:p>
            <a:pPr algn="ctr">
              <a:lnSpc>
                <a:spcPct val="80000"/>
              </a:lnSpc>
              <a:spcBef>
                <a:spcPts val="0"/>
              </a:spcBef>
              <a:defRPr sz="2800" cap="all">
                <a:solidFill>
                  <a:srgbClr val="FFFFFF"/>
                </a:solidFill>
                <a:latin typeface="+mn-lt"/>
                <a:ea typeface="+mn-ea"/>
                <a:cs typeface="+mn-cs"/>
                <a:sym typeface="DIN Condensed"/>
              </a:defRPr>
            </a:pPr>
            <a:r>
              <a:rPr lang="en-US" cap="all" dirty="0">
                <a:solidFill>
                  <a:schemeClr val="bg1">
                    <a:lumMod val="10000"/>
                    <a:lumOff val="90000"/>
                  </a:schemeClr>
                </a:solidFill>
                <a:sym typeface="DIN Condensed"/>
              </a:rPr>
              <a:t>30 watt Laser</a:t>
            </a:r>
            <a:endParaRPr lang="en-US" sz="1600" cap="all" dirty="0">
              <a:sym typeface="DIN Condensed"/>
            </a:endParaRPr>
          </a:p>
        </p:txBody>
      </p:sp>
      <p:sp>
        <p:nvSpPr>
          <p:cNvPr id="2" name="Rectangle 1">
            <a:extLst>
              <a:ext uri="{FF2B5EF4-FFF2-40B4-BE49-F238E27FC236}">
                <a16:creationId xmlns:a16="http://schemas.microsoft.com/office/drawing/2014/main" id="{C4DC4CD6-06ED-6D44-B63A-57B347B7CEAA}"/>
              </a:ext>
            </a:extLst>
          </p:cNvPr>
          <p:cNvSpPr/>
          <p:nvPr/>
        </p:nvSpPr>
        <p:spPr>
          <a:xfrm>
            <a:off x="2676013" y="2944779"/>
            <a:ext cx="8444272" cy="400110"/>
          </a:xfrm>
          <a:prstGeom prst="rect">
            <a:avLst/>
          </a:prstGeom>
          <a:ln w="25400">
            <a:solidFill>
              <a:srgbClr val="FFFF00"/>
            </a:solidFill>
          </a:ln>
        </p:spPr>
        <p:txBody>
          <a:bodyPr wrap="square">
            <a:spAutoFit/>
          </a:bodyPr>
          <a:lstStyle/>
          <a:p>
            <a:pPr algn="ctr"/>
            <a:r>
              <a:rPr lang="en-US" b="1" dirty="0">
                <a:solidFill>
                  <a:schemeClr val="bg1">
                    <a:lumMod val="10000"/>
                    <a:lumOff val="90000"/>
                  </a:schemeClr>
                </a:solidFill>
              </a:rPr>
              <a:t>Protective polycarbonate lid. Never open lid while the laser is running.</a:t>
            </a:r>
          </a:p>
        </p:txBody>
      </p:sp>
    </p:spTree>
  </p:cSld>
  <p:clrMapOvr>
    <a:masterClrMapping/>
  </p:clrMapOvr>
  <p:transition spd="med"/>
</p:sld>
</file>

<file path=ppt/theme/theme1.xml><?xml version="1.0" encoding="utf-8"?>
<a:theme xmlns:a="http://schemas.openxmlformats.org/drawingml/2006/main"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80000"/>
          </a:lnSpc>
          <a:spcBef>
            <a:spcPts val="0"/>
          </a:spcBef>
          <a:spcAft>
            <a:spcPts val="0"/>
          </a:spcAft>
          <a:buClrTx/>
          <a:buSzTx/>
          <a:buFontTx/>
          <a:buNone/>
          <a:tabLst/>
          <a:defRPr kumimoji="0" sz="2800" b="0" i="0" u="none" strike="noStrike" cap="all" spc="0" normalizeH="0" baseline="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2400"/>
          </a:spcBef>
          <a:spcAft>
            <a:spcPts val="0"/>
          </a:spcAft>
          <a:buClrTx/>
          <a:buSzTx/>
          <a:buFontTx/>
          <a:buNone/>
          <a:tabLst/>
          <a:defRPr kumimoji="0" sz="2000" b="0" i="0" u="none" strike="noStrike" cap="none" spc="0" normalizeH="0" baseline="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355</TotalTime>
  <Words>935</Words>
  <Application>Microsoft Office PowerPoint</Application>
  <PresentationFormat>Custom</PresentationFormat>
  <Paragraphs>73</Paragraphs>
  <Slides>27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Avenir Next</vt:lpstr>
      <vt:lpstr>Avenir Next Medium</vt:lpstr>
      <vt:lpstr>DIN Alternate</vt:lpstr>
      <vt:lpstr>DIN Condensed</vt:lpstr>
      <vt:lpstr>Helvetica</vt:lpstr>
      <vt:lpstr>Helvetica Neue</vt:lpstr>
      <vt:lpstr>New_Template7</vt:lpstr>
      <vt:lpstr>Safety training</vt:lpstr>
      <vt:lpstr>The Art Department laser cutters are designed to be safe when used properly. This power point covers basic safety features that are in place so that you can identify when things are not working correctly, or may need to be checked. </vt:lpstr>
      <vt:lpstr>PowerPoint Presentation</vt:lpstr>
      <vt:lpstr>PowerPoint Presentation</vt:lpstr>
      <vt:lpstr>Laser Information</vt:lpstr>
      <vt:lpstr>Never open the lid while the laser is firing </vt:lpstr>
      <vt:lpstr>PowerPoint Presentation</vt:lpstr>
      <vt:lpstr>PowerPoint Presentation</vt:lpstr>
      <vt:lpstr>PowerPoint Presentation</vt:lpstr>
      <vt:lpstr>Laser cutter safety features</vt:lpstr>
      <vt:lpstr>Epilog 30 and 75 watt safety features</vt:lpstr>
      <vt:lpstr>PowerPoint Presentation</vt:lpstr>
      <vt:lpstr>PowerPoint Presentation</vt:lpstr>
      <vt:lpstr>PowerPoint Presentation</vt:lpstr>
      <vt:lpstr>Laser Cutter Exhaust system</vt:lpstr>
      <vt:lpstr>Exhaust system must always be turned on while laser is firing</vt:lpstr>
      <vt:lpstr>PowerPoint Presentation</vt:lpstr>
      <vt:lpstr>PowerPoint Presentation</vt:lpstr>
      <vt:lpstr>PowerPoint Presentation</vt:lpstr>
      <vt:lpstr>PowerPoint Presentation</vt:lpstr>
      <vt:lpstr>THE MOST COMMON SOURCE OF ACCIDENTS IS FIRE BUILDING UP INSIDE OF THE laser cutter DUE TO INADEQUATE EXHAUST.   it is required that a trained, authorized operator be present at all times when the laser cutter is in operation Because of the inherent fire danger.  NEVER LEAVE THE INSTRUMENT UNATTENDED WHILE OPERATING. If you need to step out of the room, pause the equipment and alert a Faculty or Staff member. </vt:lpstr>
      <vt:lpstr>laserable materials</vt:lpstr>
      <vt:lpstr>All materials MUST be PRE-approved </vt:lpstr>
      <vt:lpstr>Now lets review</vt:lpstr>
      <vt:lpstr>Review</vt:lpstr>
      <vt:lpstr>The quiz that follows will complete the training required by University Radiation Safety to use the laser cutter.   VRC + VAA Staff will provide operational training for you to use the equipment.   Contact Sally: Sally.schuh@okstate.edu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training</dc:title>
  <dc:creator>Simmons, Brandi</dc:creator>
  <cp:lastModifiedBy>Beasley, Tammy</cp:lastModifiedBy>
  <cp:revision>31</cp:revision>
  <cp:lastPrinted>2018-12-06T20:19:41Z</cp:lastPrinted>
  <dcterms:modified xsi:type="dcterms:W3CDTF">2019-08-02T20:24:44Z</dcterms:modified>
</cp:coreProperties>
</file>